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4"/>
    <p:sldMasterId id="2147483915" r:id="rId5"/>
  </p:sldMasterIdLst>
  <p:notesMasterIdLst>
    <p:notesMasterId r:id="rId30"/>
  </p:notesMasterIdLst>
  <p:handoutMasterIdLst>
    <p:handoutMasterId r:id="rId31"/>
  </p:handoutMasterIdLst>
  <p:sldIdLst>
    <p:sldId id="311" r:id="rId6"/>
    <p:sldId id="336" r:id="rId7"/>
    <p:sldId id="314" r:id="rId8"/>
    <p:sldId id="322" r:id="rId9"/>
    <p:sldId id="319" r:id="rId10"/>
    <p:sldId id="315" r:id="rId11"/>
    <p:sldId id="323" r:id="rId12"/>
    <p:sldId id="324" r:id="rId13"/>
    <p:sldId id="317" r:id="rId14"/>
    <p:sldId id="318" r:id="rId15"/>
    <p:sldId id="325" r:id="rId16"/>
    <p:sldId id="326" r:id="rId17"/>
    <p:sldId id="327" r:id="rId18"/>
    <p:sldId id="316" r:id="rId19"/>
    <p:sldId id="320" r:id="rId20"/>
    <p:sldId id="321" r:id="rId21"/>
    <p:sldId id="329" r:id="rId22"/>
    <p:sldId id="330" r:id="rId23"/>
    <p:sldId id="332" r:id="rId24"/>
    <p:sldId id="333" r:id="rId25"/>
    <p:sldId id="334" r:id="rId26"/>
    <p:sldId id="335" r:id="rId27"/>
    <p:sldId id="337" r:id="rId28"/>
    <p:sldId id="313" r:id="rId29"/>
  </p:sldIdLst>
  <p:sldSz cx="9144000" cy="6858000" type="screen4x3"/>
  <p:notesSz cx="7188200" cy="9448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92168"/>
    <a:srgbClr val="000066"/>
    <a:srgbClr val="202A84"/>
    <a:srgbClr val="1978EB"/>
    <a:srgbClr val="3333FF"/>
    <a:srgbClr val="CC00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5" autoAdjust="0"/>
    <p:restoredTop sz="69623" autoAdjust="0"/>
  </p:normalViewPr>
  <p:slideViewPr>
    <p:cSldViewPr snapToGrid="0">
      <p:cViewPr>
        <p:scale>
          <a:sx n="100" d="100"/>
          <a:sy n="100" d="100"/>
        </p:scale>
        <p:origin x="-228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-1530" y="402"/>
      </p:cViewPr>
      <p:guideLst>
        <p:guide orient="horz" pos="2976"/>
        <p:guide pos="226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oreres1\meekins$\Projects\CE-cell\NEWCE3\Plots\dem_plo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reres1\meekins$\Projects\CE-cell\NEWCE3\Plots\dem_plo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reres1\meekins$\Projects\CE-cell\NEWCE3\Plots\dem_plot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oreres1\meekins$\Projects\CE-cell\NEWCE3\Plots\dem_plots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oreres1\meekins$\Projects\CE-cell\NEWCE3\Plots\dem_plot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oreres1\meekins$\Projects\CE-cell\NEWCE3\Plots\dem_plots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oreres1\meekins$\Projects\CE-cell\NEWCE3\Plots\dem_plots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oreres1\meekins$\Projects\CE-cell\NEWCE3\Plots\dem_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936911594184697"/>
          <c:y val="2.9725621646691743E-2"/>
          <c:w val="0.8445171147864885"/>
          <c:h val="0.8413563967154708"/>
        </c:manualLayout>
      </c:layout>
      <c:lineChart>
        <c:grouping val="standard"/>
        <c:ser>
          <c:idx val="0"/>
          <c:order val="0"/>
          <c:tx>
            <c:strRef>
              <c:f>group!$C$1</c:f>
              <c:strCache>
                <c:ptCount val="1"/>
                <c:pt idx="0">
                  <c:v>Both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group!$A$3:$A$42</c:f>
              <c:numCache>
                <c:formatCode>General</c:formatCode>
                <c:ptCount val="40"/>
                <c:pt idx="0">
                  <c:v>2000.1</c:v>
                </c:pt>
                <c:pt idx="1">
                  <c:v>2000.2</c:v>
                </c:pt>
                <c:pt idx="2">
                  <c:v>2000.3</c:v>
                </c:pt>
                <c:pt idx="3">
                  <c:v>2000.4</c:v>
                </c:pt>
                <c:pt idx="4">
                  <c:v>2001.1</c:v>
                </c:pt>
                <c:pt idx="5">
                  <c:v>2001.2</c:v>
                </c:pt>
                <c:pt idx="6">
                  <c:v>2001.3</c:v>
                </c:pt>
                <c:pt idx="7">
                  <c:v>2001.4</c:v>
                </c:pt>
                <c:pt idx="8">
                  <c:v>2002.1</c:v>
                </c:pt>
                <c:pt idx="9">
                  <c:v>2002.2</c:v>
                </c:pt>
                <c:pt idx="10">
                  <c:v>2002.3</c:v>
                </c:pt>
                <c:pt idx="11">
                  <c:v>2002.4</c:v>
                </c:pt>
                <c:pt idx="12">
                  <c:v>2003.1</c:v>
                </c:pt>
                <c:pt idx="13">
                  <c:v>2003.2</c:v>
                </c:pt>
                <c:pt idx="14">
                  <c:v>2003.3</c:v>
                </c:pt>
                <c:pt idx="15">
                  <c:v>2003.4</c:v>
                </c:pt>
                <c:pt idx="16">
                  <c:v>2004.1</c:v>
                </c:pt>
                <c:pt idx="17">
                  <c:v>2004.2</c:v>
                </c:pt>
                <c:pt idx="18">
                  <c:v>2004.3</c:v>
                </c:pt>
                <c:pt idx="19">
                  <c:v>2004.4</c:v>
                </c:pt>
                <c:pt idx="20">
                  <c:v>2005.1</c:v>
                </c:pt>
                <c:pt idx="21">
                  <c:v>2005.2</c:v>
                </c:pt>
                <c:pt idx="22">
                  <c:v>2005.3</c:v>
                </c:pt>
                <c:pt idx="23">
                  <c:v>2005.4</c:v>
                </c:pt>
                <c:pt idx="24">
                  <c:v>2006.1</c:v>
                </c:pt>
                <c:pt idx="25">
                  <c:v>2006.2</c:v>
                </c:pt>
                <c:pt idx="26">
                  <c:v>2006.3</c:v>
                </c:pt>
                <c:pt idx="27">
                  <c:v>2006.4</c:v>
                </c:pt>
                <c:pt idx="28">
                  <c:v>2007.1</c:v>
                </c:pt>
                <c:pt idx="29">
                  <c:v>2007.2</c:v>
                </c:pt>
                <c:pt idx="30">
                  <c:v>2007.3</c:v>
                </c:pt>
                <c:pt idx="31">
                  <c:v>2007.4</c:v>
                </c:pt>
                <c:pt idx="32">
                  <c:v>2008.1</c:v>
                </c:pt>
                <c:pt idx="33">
                  <c:v>2008.2</c:v>
                </c:pt>
                <c:pt idx="34">
                  <c:v>2008.3</c:v>
                </c:pt>
                <c:pt idx="35">
                  <c:v>2008.4</c:v>
                </c:pt>
                <c:pt idx="36">
                  <c:v>2009.1</c:v>
                </c:pt>
                <c:pt idx="37">
                  <c:v>2009.2</c:v>
                </c:pt>
                <c:pt idx="38">
                  <c:v>2009.3</c:v>
                </c:pt>
                <c:pt idx="39">
                  <c:v>2009.4</c:v>
                </c:pt>
              </c:numCache>
            </c:numRef>
          </c:cat>
          <c:val>
            <c:numRef>
              <c:f>group!$D$3:$D$42</c:f>
              <c:numCache>
                <c:formatCode>General</c:formatCode>
                <c:ptCount val="40"/>
                <c:pt idx="0">
                  <c:v>17.185402249595413</c:v>
                </c:pt>
                <c:pt idx="1">
                  <c:v>20.617377092102195</c:v>
                </c:pt>
                <c:pt idx="2">
                  <c:v>21.209152919159656</c:v>
                </c:pt>
                <c:pt idx="3">
                  <c:v>22.308418787938066</c:v>
                </c:pt>
                <c:pt idx="4">
                  <c:v>24.11846609024639</c:v>
                </c:pt>
                <c:pt idx="5">
                  <c:v>32.557185428636814</c:v>
                </c:pt>
                <c:pt idx="6">
                  <c:v>31.940445486373847</c:v>
                </c:pt>
                <c:pt idx="7">
                  <c:v>38.008012475296965</c:v>
                </c:pt>
                <c:pt idx="8">
                  <c:v>40.596088327145509</c:v>
                </c:pt>
                <c:pt idx="9">
                  <c:v>38.972691157551999</c:v>
                </c:pt>
                <c:pt idx="10">
                  <c:v>40.167165848525144</c:v>
                </c:pt>
                <c:pt idx="11">
                  <c:v>42.001743229184505</c:v>
                </c:pt>
                <c:pt idx="12">
                  <c:v>42.595963522201963</c:v>
                </c:pt>
                <c:pt idx="13">
                  <c:v>38.953899282193497</c:v>
                </c:pt>
                <c:pt idx="14">
                  <c:v>36.039787589453567</c:v>
                </c:pt>
                <c:pt idx="15">
                  <c:v>38.183035442269414</c:v>
                </c:pt>
                <c:pt idx="16">
                  <c:v>40.902733362043286</c:v>
                </c:pt>
                <c:pt idx="17">
                  <c:v>40.331230605061059</c:v>
                </c:pt>
                <c:pt idx="18">
                  <c:v>37.501733931222546</c:v>
                </c:pt>
                <c:pt idx="19">
                  <c:v>38.157786284794966</c:v>
                </c:pt>
                <c:pt idx="20">
                  <c:v>39.723137926742481</c:v>
                </c:pt>
                <c:pt idx="21">
                  <c:v>40.867818225227175</c:v>
                </c:pt>
                <c:pt idx="22">
                  <c:v>43.998506193895949</c:v>
                </c:pt>
                <c:pt idx="23">
                  <c:v>41.335999620402305</c:v>
                </c:pt>
                <c:pt idx="24">
                  <c:v>39.182421107028524</c:v>
                </c:pt>
                <c:pt idx="25">
                  <c:v>39.873679652288224</c:v>
                </c:pt>
                <c:pt idx="26">
                  <c:v>43.104060232410973</c:v>
                </c:pt>
                <c:pt idx="27">
                  <c:v>40.68605342069722</c:v>
                </c:pt>
                <c:pt idx="28">
                  <c:v>41.739517001056853</c:v>
                </c:pt>
                <c:pt idx="29">
                  <c:v>40.194496607246414</c:v>
                </c:pt>
                <c:pt idx="30">
                  <c:v>42.800569989649425</c:v>
                </c:pt>
                <c:pt idx="31">
                  <c:v>40.069043571038094</c:v>
                </c:pt>
                <c:pt idx="32">
                  <c:v>40.676804024705476</c:v>
                </c:pt>
                <c:pt idx="33">
                  <c:v>39.00116398425498</c:v>
                </c:pt>
                <c:pt idx="34">
                  <c:v>39.114676397757734</c:v>
                </c:pt>
                <c:pt idx="35">
                  <c:v>38.721349416244045</c:v>
                </c:pt>
                <c:pt idx="36">
                  <c:v>36.484183894734528</c:v>
                </c:pt>
                <c:pt idx="37">
                  <c:v>38.121893797920109</c:v>
                </c:pt>
                <c:pt idx="38">
                  <c:v>38.359794139516275</c:v>
                </c:pt>
                <c:pt idx="39">
                  <c:v>36.969540002546246</c:v>
                </c:pt>
              </c:numCache>
            </c:numRef>
          </c:val>
        </c:ser>
        <c:ser>
          <c:idx val="2"/>
          <c:order val="1"/>
          <c:tx>
            <c:strRef>
              <c:f>group!$E$1</c:f>
              <c:strCache>
                <c:ptCount val="1"/>
                <c:pt idx="0">
                  <c:v>Landline Only</c:v>
                </c:pt>
              </c:strCache>
            </c:strRef>
          </c:tx>
          <c:marker>
            <c:symbol val="none"/>
          </c:marker>
          <c:cat>
            <c:numRef>
              <c:f>group!$A$3:$A$42</c:f>
              <c:numCache>
                <c:formatCode>General</c:formatCode>
                <c:ptCount val="40"/>
                <c:pt idx="0">
                  <c:v>2000.1</c:v>
                </c:pt>
                <c:pt idx="1">
                  <c:v>2000.2</c:v>
                </c:pt>
                <c:pt idx="2">
                  <c:v>2000.3</c:v>
                </c:pt>
                <c:pt idx="3">
                  <c:v>2000.4</c:v>
                </c:pt>
                <c:pt idx="4">
                  <c:v>2001.1</c:v>
                </c:pt>
                <c:pt idx="5">
                  <c:v>2001.2</c:v>
                </c:pt>
                <c:pt idx="6">
                  <c:v>2001.3</c:v>
                </c:pt>
                <c:pt idx="7">
                  <c:v>2001.4</c:v>
                </c:pt>
                <c:pt idx="8">
                  <c:v>2002.1</c:v>
                </c:pt>
                <c:pt idx="9">
                  <c:v>2002.2</c:v>
                </c:pt>
                <c:pt idx="10">
                  <c:v>2002.3</c:v>
                </c:pt>
                <c:pt idx="11">
                  <c:v>2002.4</c:v>
                </c:pt>
                <c:pt idx="12">
                  <c:v>2003.1</c:v>
                </c:pt>
                <c:pt idx="13">
                  <c:v>2003.2</c:v>
                </c:pt>
                <c:pt idx="14">
                  <c:v>2003.3</c:v>
                </c:pt>
                <c:pt idx="15">
                  <c:v>2003.4</c:v>
                </c:pt>
                <c:pt idx="16">
                  <c:v>2004.1</c:v>
                </c:pt>
                <c:pt idx="17">
                  <c:v>2004.2</c:v>
                </c:pt>
                <c:pt idx="18">
                  <c:v>2004.3</c:v>
                </c:pt>
                <c:pt idx="19">
                  <c:v>2004.4</c:v>
                </c:pt>
                <c:pt idx="20">
                  <c:v>2005.1</c:v>
                </c:pt>
                <c:pt idx="21">
                  <c:v>2005.2</c:v>
                </c:pt>
                <c:pt idx="22">
                  <c:v>2005.3</c:v>
                </c:pt>
                <c:pt idx="23">
                  <c:v>2005.4</c:v>
                </c:pt>
                <c:pt idx="24">
                  <c:v>2006.1</c:v>
                </c:pt>
                <c:pt idx="25">
                  <c:v>2006.2</c:v>
                </c:pt>
                <c:pt idx="26">
                  <c:v>2006.3</c:v>
                </c:pt>
                <c:pt idx="27">
                  <c:v>2006.4</c:v>
                </c:pt>
                <c:pt idx="28">
                  <c:v>2007.1</c:v>
                </c:pt>
                <c:pt idx="29">
                  <c:v>2007.2</c:v>
                </c:pt>
                <c:pt idx="30">
                  <c:v>2007.3</c:v>
                </c:pt>
                <c:pt idx="31">
                  <c:v>2007.4</c:v>
                </c:pt>
                <c:pt idx="32">
                  <c:v>2008.1</c:v>
                </c:pt>
                <c:pt idx="33">
                  <c:v>2008.2</c:v>
                </c:pt>
                <c:pt idx="34">
                  <c:v>2008.3</c:v>
                </c:pt>
                <c:pt idx="35">
                  <c:v>2008.4</c:v>
                </c:pt>
                <c:pt idx="36">
                  <c:v>2009.1</c:v>
                </c:pt>
                <c:pt idx="37">
                  <c:v>2009.2</c:v>
                </c:pt>
                <c:pt idx="38">
                  <c:v>2009.3</c:v>
                </c:pt>
                <c:pt idx="39">
                  <c:v>2009.4</c:v>
                </c:pt>
              </c:numCache>
            </c:numRef>
          </c:cat>
          <c:val>
            <c:numRef>
              <c:f>group!$F$3:$F$42</c:f>
              <c:numCache>
                <c:formatCode>General</c:formatCode>
                <c:ptCount val="40"/>
                <c:pt idx="0">
                  <c:v>76.669884889779382</c:v>
                </c:pt>
                <c:pt idx="1">
                  <c:v>72.864180582503479</c:v>
                </c:pt>
                <c:pt idx="2">
                  <c:v>71.139026549999912</c:v>
                </c:pt>
                <c:pt idx="3">
                  <c:v>70.731769957491309</c:v>
                </c:pt>
                <c:pt idx="4">
                  <c:v>69.520981735632787</c:v>
                </c:pt>
                <c:pt idx="5">
                  <c:v>60.770830006038253</c:v>
                </c:pt>
                <c:pt idx="6">
                  <c:v>59.397976986992454</c:v>
                </c:pt>
                <c:pt idx="7">
                  <c:v>53.577113715686586</c:v>
                </c:pt>
                <c:pt idx="8">
                  <c:v>52.111094555614088</c:v>
                </c:pt>
                <c:pt idx="9">
                  <c:v>53.446464873118728</c:v>
                </c:pt>
                <c:pt idx="10">
                  <c:v>50.996989891898146</c:v>
                </c:pt>
                <c:pt idx="11">
                  <c:v>48.725689294267752</c:v>
                </c:pt>
                <c:pt idx="12">
                  <c:v>47.602300863923666</c:v>
                </c:pt>
                <c:pt idx="13">
                  <c:v>51.965108717737763</c:v>
                </c:pt>
                <c:pt idx="14">
                  <c:v>52.945636699436434</c:v>
                </c:pt>
                <c:pt idx="15">
                  <c:v>51.190447512074762</c:v>
                </c:pt>
                <c:pt idx="16">
                  <c:v>47.517379397374597</c:v>
                </c:pt>
                <c:pt idx="17">
                  <c:v>48.307797979832017</c:v>
                </c:pt>
                <c:pt idx="18">
                  <c:v>51.098933716250031</c:v>
                </c:pt>
                <c:pt idx="19">
                  <c:v>47.511084309397155</c:v>
                </c:pt>
                <c:pt idx="20">
                  <c:v>44.585146520464299</c:v>
                </c:pt>
                <c:pt idx="21">
                  <c:v>43.674836213069071</c:v>
                </c:pt>
                <c:pt idx="22">
                  <c:v>41.629070588789169</c:v>
                </c:pt>
                <c:pt idx="23">
                  <c:v>41.082065454922294</c:v>
                </c:pt>
                <c:pt idx="24">
                  <c:v>43.852272787899324</c:v>
                </c:pt>
                <c:pt idx="25">
                  <c:v>41.346683805100895</c:v>
                </c:pt>
                <c:pt idx="26">
                  <c:v>39.284124382777605</c:v>
                </c:pt>
                <c:pt idx="27">
                  <c:v>39.184777069278951</c:v>
                </c:pt>
                <c:pt idx="28">
                  <c:v>36.16323922396181</c:v>
                </c:pt>
                <c:pt idx="29">
                  <c:v>37.733850474211124</c:v>
                </c:pt>
                <c:pt idx="30">
                  <c:v>33.842639107252538</c:v>
                </c:pt>
                <c:pt idx="31">
                  <c:v>34.591695732632004</c:v>
                </c:pt>
                <c:pt idx="32">
                  <c:v>34.315669187603895</c:v>
                </c:pt>
                <c:pt idx="33">
                  <c:v>33.366021363735904</c:v>
                </c:pt>
                <c:pt idx="34">
                  <c:v>35.492002493765092</c:v>
                </c:pt>
                <c:pt idx="35">
                  <c:v>32.726493921530114</c:v>
                </c:pt>
                <c:pt idx="36">
                  <c:v>32.981864149597897</c:v>
                </c:pt>
                <c:pt idx="37">
                  <c:v>30.388840370457945</c:v>
                </c:pt>
                <c:pt idx="38">
                  <c:v>32.288240723860255</c:v>
                </c:pt>
                <c:pt idx="39">
                  <c:v>30.005668682249702</c:v>
                </c:pt>
              </c:numCache>
            </c:numRef>
          </c:val>
        </c:ser>
        <c:ser>
          <c:idx val="4"/>
          <c:order val="2"/>
          <c:tx>
            <c:strRef>
              <c:f>group!$G$1</c:f>
              <c:strCache>
                <c:ptCount val="1"/>
                <c:pt idx="0">
                  <c:v>Cell Only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cat>
            <c:numRef>
              <c:f>group!$A$3:$A$42</c:f>
              <c:numCache>
                <c:formatCode>General</c:formatCode>
                <c:ptCount val="40"/>
                <c:pt idx="0">
                  <c:v>2000.1</c:v>
                </c:pt>
                <c:pt idx="1">
                  <c:v>2000.2</c:v>
                </c:pt>
                <c:pt idx="2">
                  <c:v>2000.3</c:v>
                </c:pt>
                <c:pt idx="3">
                  <c:v>2000.4</c:v>
                </c:pt>
                <c:pt idx="4">
                  <c:v>2001.1</c:v>
                </c:pt>
                <c:pt idx="5">
                  <c:v>2001.2</c:v>
                </c:pt>
                <c:pt idx="6">
                  <c:v>2001.3</c:v>
                </c:pt>
                <c:pt idx="7">
                  <c:v>2001.4</c:v>
                </c:pt>
                <c:pt idx="8">
                  <c:v>2002.1</c:v>
                </c:pt>
                <c:pt idx="9">
                  <c:v>2002.2</c:v>
                </c:pt>
                <c:pt idx="10">
                  <c:v>2002.3</c:v>
                </c:pt>
                <c:pt idx="11">
                  <c:v>2002.4</c:v>
                </c:pt>
                <c:pt idx="12">
                  <c:v>2003.1</c:v>
                </c:pt>
                <c:pt idx="13">
                  <c:v>2003.2</c:v>
                </c:pt>
                <c:pt idx="14">
                  <c:v>2003.3</c:v>
                </c:pt>
                <c:pt idx="15">
                  <c:v>2003.4</c:v>
                </c:pt>
                <c:pt idx="16">
                  <c:v>2004.1</c:v>
                </c:pt>
                <c:pt idx="17">
                  <c:v>2004.2</c:v>
                </c:pt>
                <c:pt idx="18">
                  <c:v>2004.3</c:v>
                </c:pt>
                <c:pt idx="19">
                  <c:v>2004.4</c:v>
                </c:pt>
                <c:pt idx="20">
                  <c:v>2005.1</c:v>
                </c:pt>
                <c:pt idx="21">
                  <c:v>2005.2</c:v>
                </c:pt>
                <c:pt idx="22">
                  <c:v>2005.3</c:v>
                </c:pt>
                <c:pt idx="23">
                  <c:v>2005.4</c:v>
                </c:pt>
                <c:pt idx="24">
                  <c:v>2006.1</c:v>
                </c:pt>
                <c:pt idx="25">
                  <c:v>2006.2</c:v>
                </c:pt>
                <c:pt idx="26">
                  <c:v>2006.3</c:v>
                </c:pt>
                <c:pt idx="27">
                  <c:v>2006.4</c:v>
                </c:pt>
                <c:pt idx="28">
                  <c:v>2007.1</c:v>
                </c:pt>
                <c:pt idx="29">
                  <c:v>2007.2</c:v>
                </c:pt>
                <c:pt idx="30">
                  <c:v>2007.3</c:v>
                </c:pt>
                <c:pt idx="31">
                  <c:v>2007.4</c:v>
                </c:pt>
                <c:pt idx="32">
                  <c:v>2008.1</c:v>
                </c:pt>
                <c:pt idx="33">
                  <c:v>2008.2</c:v>
                </c:pt>
                <c:pt idx="34">
                  <c:v>2008.3</c:v>
                </c:pt>
                <c:pt idx="35">
                  <c:v>2008.4</c:v>
                </c:pt>
                <c:pt idx="36">
                  <c:v>2009.1</c:v>
                </c:pt>
                <c:pt idx="37">
                  <c:v>2009.2</c:v>
                </c:pt>
                <c:pt idx="38">
                  <c:v>2009.3</c:v>
                </c:pt>
                <c:pt idx="39">
                  <c:v>2009.4</c:v>
                </c:pt>
              </c:numCache>
            </c:numRef>
          </c:cat>
          <c:val>
            <c:numRef>
              <c:f>group!$H$3:$H$42</c:f>
              <c:numCache>
                <c:formatCode>General</c:formatCode>
                <c:ptCount val="40"/>
                <c:pt idx="0">
                  <c:v>0.42952968378149542</c:v>
                </c:pt>
                <c:pt idx="1">
                  <c:v>0.44357196004737393</c:v>
                </c:pt>
                <c:pt idx="2">
                  <c:v>0.61436901837035474</c:v>
                </c:pt>
                <c:pt idx="3">
                  <c:v>0.28930418446148098</c:v>
                </c:pt>
                <c:pt idx="4">
                  <c:v>0.78628625368021399</c:v>
                </c:pt>
                <c:pt idx="5">
                  <c:v>1.7612348273465201</c:v>
                </c:pt>
                <c:pt idx="6">
                  <c:v>1.3214758150263894</c:v>
                </c:pt>
                <c:pt idx="7">
                  <c:v>1.6228639362294051</c:v>
                </c:pt>
                <c:pt idx="8">
                  <c:v>1.7852260770336938</c:v>
                </c:pt>
                <c:pt idx="9">
                  <c:v>2.6105743140159912</c:v>
                </c:pt>
                <c:pt idx="10">
                  <c:v>3.2662587891864243</c:v>
                </c:pt>
                <c:pt idx="11">
                  <c:v>3.0216977654382791</c:v>
                </c:pt>
                <c:pt idx="12">
                  <c:v>4.3206692902198185</c:v>
                </c:pt>
                <c:pt idx="13">
                  <c:v>3.8987871724161454</c:v>
                </c:pt>
                <c:pt idx="14">
                  <c:v>4.7123632680041903</c:v>
                </c:pt>
                <c:pt idx="15">
                  <c:v>3.8559511080250477</c:v>
                </c:pt>
                <c:pt idx="16">
                  <c:v>5.1267611631621737</c:v>
                </c:pt>
                <c:pt idx="17">
                  <c:v>6.5471033217416084</c:v>
                </c:pt>
                <c:pt idx="18">
                  <c:v>6.3281266732237871</c:v>
                </c:pt>
                <c:pt idx="19">
                  <c:v>7.2864024436267334</c:v>
                </c:pt>
                <c:pt idx="20">
                  <c:v>7.8450561509610308</c:v>
                </c:pt>
                <c:pt idx="21">
                  <c:v>8.9249657549924173</c:v>
                </c:pt>
                <c:pt idx="22">
                  <c:v>8.1660418759792872</c:v>
                </c:pt>
                <c:pt idx="23">
                  <c:v>9.0765281712073786</c:v>
                </c:pt>
                <c:pt idx="24">
                  <c:v>10.058399300694569</c:v>
                </c:pt>
                <c:pt idx="25">
                  <c:v>12.455374401766933</c:v>
                </c:pt>
                <c:pt idx="26">
                  <c:v>11.320013957565376</c:v>
                </c:pt>
                <c:pt idx="27">
                  <c:v>12.816750244541636</c:v>
                </c:pt>
                <c:pt idx="28">
                  <c:v>14.027420457637984</c:v>
                </c:pt>
                <c:pt idx="29">
                  <c:v>16.488741013787813</c:v>
                </c:pt>
                <c:pt idx="30">
                  <c:v>15.989770999856246</c:v>
                </c:pt>
                <c:pt idx="31">
                  <c:v>17.863283162191369</c:v>
                </c:pt>
                <c:pt idx="32">
                  <c:v>16.438953960205517</c:v>
                </c:pt>
                <c:pt idx="33">
                  <c:v>19.489946444096411</c:v>
                </c:pt>
                <c:pt idx="34">
                  <c:v>17.803746826254006</c:v>
                </c:pt>
                <c:pt idx="35">
                  <c:v>18.986127342372093</c:v>
                </c:pt>
                <c:pt idx="36">
                  <c:v>22.976747265800963</c:v>
                </c:pt>
                <c:pt idx="37">
                  <c:v>24.272030975750599</c:v>
                </c:pt>
                <c:pt idx="38">
                  <c:v>22.817888417413865</c:v>
                </c:pt>
                <c:pt idx="39">
                  <c:v>23.281395456055041</c:v>
                </c:pt>
              </c:numCache>
            </c:numRef>
          </c:val>
        </c:ser>
        <c:ser>
          <c:idx val="6"/>
          <c:order val="3"/>
          <c:tx>
            <c:strRef>
              <c:f>group!$I$1</c:f>
              <c:strCache>
                <c:ptCount val="1"/>
                <c:pt idx="0">
                  <c:v>No Phone</c:v>
                </c:pt>
              </c:strCache>
            </c:strRef>
          </c:tx>
          <c:marker>
            <c:symbol val="none"/>
          </c:marker>
          <c:cat>
            <c:numRef>
              <c:f>group!$A$3:$A$42</c:f>
              <c:numCache>
                <c:formatCode>General</c:formatCode>
                <c:ptCount val="40"/>
                <c:pt idx="0">
                  <c:v>2000.1</c:v>
                </c:pt>
                <c:pt idx="1">
                  <c:v>2000.2</c:v>
                </c:pt>
                <c:pt idx="2">
                  <c:v>2000.3</c:v>
                </c:pt>
                <c:pt idx="3">
                  <c:v>2000.4</c:v>
                </c:pt>
                <c:pt idx="4">
                  <c:v>2001.1</c:v>
                </c:pt>
                <c:pt idx="5">
                  <c:v>2001.2</c:v>
                </c:pt>
                <c:pt idx="6">
                  <c:v>2001.3</c:v>
                </c:pt>
                <c:pt idx="7">
                  <c:v>2001.4</c:v>
                </c:pt>
                <c:pt idx="8">
                  <c:v>2002.1</c:v>
                </c:pt>
                <c:pt idx="9">
                  <c:v>2002.2</c:v>
                </c:pt>
                <c:pt idx="10">
                  <c:v>2002.3</c:v>
                </c:pt>
                <c:pt idx="11">
                  <c:v>2002.4</c:v>
                </c:pt>
                <c:pt idx="12">
                  <c:v>2003.1</c:v>
                </c:pt>
                <c:pt idx="13">
                  <c:v>2003.2</c:v>
                </c:pt>
                <c:pt idx="14">
                  <c:v>2003.3</c:v>
                </c:pt>
                <c:pt idx="15">
                  <c:v>2003.4</c:v>
                </c:pt>
                <c:pt idx="16">
                  <c:v>2004.1</c:v>
                </c:pt>
                <c:pt idx="17">
                  <c:v>2004.2</c:v>
                </c:pt>
                <c:pt idx="18">
                  <c:v>2004.3</c:v>
                </c:pt>
                <c:pt idx="19">
                  <c:v>2004.4</c:v>
                </c:pt>
                <c:pt idx="20">
                  <c:v>2005.1</c:v>
                </c:pt>
                <c:pt idx="21">
                  <c:v>2005.2</c:v>
                </c:pt>
                <c:pt idx="22">
                  <c:v>2005.3</c:v>
                </c:pt>
                <c:pt idx="23">
                  <c:v>2005.4</c:v>
                </c:pt>
                <c:pt idx="24">
                  <c:v>2006.1</c:v>
                </c:pt>
                <c:pt idx="25">
                  <c:v>2006.2</c:v>
                </c:pt>
                <c:pt idx="26">
                  <c:v>2006.3</c:v>
                </c:pt>
                <c:pt idx="27">
                  <c:v>2006.4</c:v>
                </c:pt>
                <c:pt idx="28">
                  <c:v>2007.1</c:v>
                </c:pt>
                <c:pt idx="29">
                  <c:v>2007.2</c:v>
                </c:pt>
                <c:pt idx="30">
                  <c:v>2007.3</c:v>
                </c:pt>
                <c:pt idx="31">
                  <c:v>2007.4</c:v>
                </c:pt>
                <c:pt idx="32">
                  <c:v>2008.1</c:v>
                </c:pt>
                <c:pt idx="33">
                  <c:v>2008.2</c:v>
                </c:pt>
                <c:pt idx="34">
                  <c:v>2008.3</c:v>
                </c:pt>
                <c:pt idx="35">
                  <c:v>2008.4</c:v>
                </c:pt>
                <c:pt idx="36">
                  <c:v>2009.1</c:v>
                </c:pt>
                <c:pt idx="37">
                  <c:v>2009.2</c:v>
                </c:pt>
                <c:pt idx="38">
                  <c:v>2009.3</c:v>
                </c:pt>
                <c:pt idx="39">
                  <c:v>2009.4</c:v>
                </c:pt>
              </c:numCache>
            </c:numRef>
          </c:cat>
          <c:val>
            <c:numRef>
              <c:f>group!$J$3:$J$42</c:f>
              <c:numCache>
                <c:formatCode>General</c:formatCode>
                <c:ptCount val="40"/>
                <c:pt idx="0">
                  <c:v>5.7151831768436869</c:v>
                </c:pt>
                <c:pt idx="1">
                  <c:v>6.0748703653469462</c:v>
                </c:pt>
                <c:pt idx="2">
                  <c:v>7.0374515124700565</c:v>
                </c:pt>
                <c:pt idx="3">
                  <c:v>6.6705070701091316</c:v>
                </c:pt>
                <c:pt idx="4">
                  <c:v>5.5742659204405713</c:v>
                </c:pt>
                <c:pt idx="5">
                  <c:v>4.9107497379784064</c:v>
                </c:pt>
                <c:pt idx="6">
                  <c:v>7.3401017116072902</c:v>
                </c:pt>
                <c:pt idx="7">
                  <c:v>6.7920098727869886</c:v>
                </c:pt>
                <c:pt idx="8">
                  <c:v>5.5075910402066608</c:v>
                </c:pt>
                <c:pt idx="9">
                  <c:v>4.9702696553132721</c:v>
                </c:pt>
                <c:pt idx="10">
                  <c:v>5.5695854703903249</c:v>
                </c:pt>
                <c:pt idx="11">
                  <c:v>6.2508697111094564</c:v>
                </c:pt>
                <c:pt idx="12">
                  <c:v>5.4810663236545789</c:v>
                </c:pt>
                <c:pt idx="13">
                  <c:v>5.1822048276525754</c:v>
                </c:pt>
                <c:pt idx="14">
                  <c:v>6.3022124431057502</c:v>
                </c:pt>
                <c:pt idx="15">
                  <c:v>6.7705659376307716</c:v>
                </c:pt>
                <c:pt idx="16">
                  <c:v>6.453126077419955</c:v>
                </c:pt>
                <c:pt idx="17">
                  <c:v>4.8138680933652633</c:v>
                </c:pt>
                <c:pt idx="18">
                  <c:v>5.0712056793036595</c:v>
                </c:pt>
                <c:pt idx="19">
                  <c:v>7.0447269621810804</c:v>
                </c:pt>
                <c:pt idx="20">
                  <c:v>7.8466594018322011</c:v>
                </c:pt>
                <c:pt idx="21">
                  <c:v>6.5323798067113303</c:v>
                </c:pt>
                <c:pt idx="22">
                  <c:v>6.2063813413356321</c:v>
                </c:pt>
                <c:pt idx="23">
                  <c:v>8.5054067534680282</c:v>
                </c:pt>
                <c:pt idx="24">
                  <c:v>6.9069068043775674</c:v>
                </c:pt>
                <c:pt idx="25">
                  <c:v>6.3242621408439277</c:v>
                </c:pt>
                <c:pt idx="26">
                  <c:v>6.2918014272460505</c:v>
                </c:pt>
                <c:pt idx="27">
                  <c:v>7.3124192654821494</c:v>
                </c:pt>
                <c:pt idx="28">
                  <c:v>8.0698233173433866</c:v>
                </c:pt>
                <c:pt idx="29">
                  <c:v>5.5829119047545674</c:v>
                </c:pt>
                <c:pt idx="30">
                  <c:v>7.3670199032417258</c:v>
                </c:pt>
                <c:pt idx="31">
                  <c:v>7.4759775341385284</c:v>
                </c:pt>
                <c:pt idx="32">
                  <c:v>8.5685728274850756</c:v>
                </c:pt>
                <c:pt idx="33">
                  <c:v>8.1428682079126986</c:v>
                </c:pt>
                <c:pt idx="34">
                  <c:v>7.5895742822231629</c:v>
                </c:pt>
                <c:pt idx="35">
                  <c:v>9.5660293198537278</c:v>
                </c:pt>
                <c:pt idx="36">
                  <c:v>7.557204689866551</c:v>
                </c:pt>
                <c:pt idx="37">
                  <c:v>7.2172348558713262</c:v>
                </c:pt>
                <c:pt idx="38">
                  <c:v>6.5340767192095663</c:v>
                </c:pt>
                <c:pt idx="39">
                  <c:v>9.7433958591490057</c:v>
                </c:pt>
              </c:numCache>
            </c:numRef>
          </c:val>
        </c:ser>
        <c:marker val="1"/>
        <c:axId val="52826112"/>
        <c:axId val="52827648"/>
      </c:lineChart>
      <c:catAx>
        <c:axId val="52826112"/>
        <c:scaling>
          <c:orientation val="minMax"/>
        </c:scaling>
        <c:axPos val="b"/>
        <c:numFmt formatCode="General" sourceLinked="1"/>
        <c:tickLblPos val="nextTo"/>
        <c:crossAx val="52827648"/>
        <c:crosses val="autoZero"/>
        <c:auto val="1"/>
        <c:lblAlgn val="ctr"/>
        <c:lblOffset val="100"/>
      </c:catAx>
      <c:valAx>
        <c:axId val="528276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2826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630207450754462"/>
          <c:y val="0.19030131763282696"/>
          <c:w val="0.2184750699151147"/>
          <c:h val="0.23175761217447191"/>
        </c:manualLayout>
      </c:layout>
      <c:spPr>
        <a:solidFill>
          <a:schemeClr val="bg1"/>
        </a:solidFill>
      </c:spPr>
      <c:txPr>
        <a:bodyPr/>
        <a:lstStyle/>
        <a:p>
          <a:pPr>
            <a:defRPr sz="1400">
              <a:solidFill>
                <a:srgbClr val="000000"/>
              </a:solidFill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/>
            </a:pPr>
            <a:r>
              <a:rPr lang="en-US" b="0" dirty="0">
                <a:solidFill>
                  <a:srgbClr val="000000"/>
                </a:solidFill>
              </a:rPr>
              <a:t>Cell Only by</a:t>
            </a:r>
            <a:r>
              <a:rPr lang="en-US" b="0" baseline="0" dirty="0">
                <a:solidFill>
                  <a:srgbClr val="000000"/>
                </a:solidFill>
              </a:rPr>
              <a:t> Quarter: 2000.1 - 2009.4</a:t>
            </a:r>
            <a:endParaRPr lang="en-US" b="0" dirty="0">
              <a:solidFill>
                <a:srgbClr val="000000"/>
              </a:solidFill>
            </a:endParaRPr>
          </a:p>
        </c:rich>
      </c:tx>
      <c:layout>
        <c:manualLayout>
          <c:xMode val="edge"/>
          <c:yMode val="edge"/>
          <c:x val="0.29764932886952078"/>
          <c:y val="4.5400690227374745E-2"/>
        </c:manualLayout>
      </c:layout>
    </c:title>
    <c:plotArea>
      <c:layout>
        <c:manualLayout>
          <c:layoutTarget val="inner"/>
          <c:xMode val="edge"/>
          <c:yMode val="edge"/>
          <c:x val="0.12936912799795514"/>
          <c:y val="2.9900958512782589E-2"/>
          <c:w val="0.8445171147864885"/>
          <c:h val="0.8438906290028666"/>
        </c:manualLayout>
      </c:layout>
      <c:lineChart>
        <c:grouping val="standard"/>
        <c:ser>
          <c:idx val="4"/>
          <c:order val="0"/>
          <c:tx>
            <c:strRef>
              <c:f>group!$G$1</c:f>
              <c:strCache>
                <c:ptCount val="1"/>
                <c:pt idx="0">
                  <c:v>Cell Only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group!$A$3:$A$42</c:f>
              <c:numCache>
                <c:formatCode>General</c:formatCode>
                <c:ptCount val="40"/>
                <c:pt idx="0">
                  <c:v>2000.1</c:v>
                </c:pt>
                <c:pt idx="1">
                  <c:v>2000.2</c:v>
                </c:pt>
                <c:pt idx="2">
                  <c:v>2000.3</c:v>
                </c:pt>
                <c:pt idx="3">
                  <c:v>2000.4</c:v>
                </c:pt>
                <c:pt idx="4">
                  <c:v>2001.1</c:v>
                </c:pt>
                <c:pt idx="5">
                  <c:v>2001.2</c:v>
                </c:pt>
                <c:pt idx="6">
                  <c:v>2001.3</c:v>
                </c:pt>
                <c:pt idx="7">
                  <c:v>2001.4</c:v>
                </c:pt>
                <c:pt idx="8">
                  <c:v>2002.1</c:v>
                </c:pt>
                <c:pt idx="9">
                  <c:v>2002.2</c:v>
                </c:pt>
                <c:pt idx="10">
                  <c:v>2002.3</c:v>
                </c:pt>
                <c:pt idx="11">
                  <c:v>2002.4</c:v>
                </c:pt>
                <c:pt idx="12">
                  <c:v>2003.1</c:v>
                </c:pt>
                <c:pt idx="13">
                  <c:v>2003.2</c:v>
                </c:pt>
                <c:pt idx="14">
                  <c:v>2003.3</c:v>
                </c:pt>
                <c:pt idx="15">
                  <c:v>2003.4</c:v>
                </c:pt>
                <c:pt idx="16">
                  <c:v>2004.1</c:v>
                </c:pt>
                <c:pt idx="17">
                  <c:v>2004.2</c:v>
                </c:pt>
                <c:pt idx="18">
                  <c:v>2004.3</c:v>
                </c:pt>
                <c:pt idx="19">
                  <c:v>2004.4</c:v>
                </c:pt>
                <c:pt idx="20">
                  <c:v>2005.1</c:v>
                </c:pt>
                <c:pt idx="21">
                  <c:v>2005.2</c:v>
                </c:pt>
                <c:pt idx="22">
                  <c:v>2005.3</c:v>
                </c:pt>
                <c:pt idx="23">
                  <c:v>2005.4</c:v>
                </c:pt>
                <c:pt idx="24">
                  <c:v>2006.1</c:v>
                </c:pt>
                <c:pt idx="25">
                  <c:v>2006.2</c:v>
                </c:pt>
                <c:pt idx="26">
                  <c:v>2006.3</c:v>
                </c:pt>
                <c:pt idx="27">
                  <c:v>2006.4</c:v>
                </c:pt>
                <c:pt idx="28">
                  <c:v>2007.1</c:v>
                </c:pt>
                <c:pt idx="29">
                  <c:v>2007.2</c:v>
                </c:pt>
                <c:pt idx="30">
                  <c:v>2007.3</c:v>
                </c:pt>
                <c:pt idx="31">
                  <c:v>2007.4</c:v>
                </c:pt>
                <c:pt idx="32">
                  <c:v>2008.1</c:v>
                </c:pt>
                <c:pt idx="33">
                  <c:v>2008.2</c:v>
                </c:pt>
                <c:pt idx="34">
                  <c:v>2008.3</c:v>
                </c:pt>
                <c:pt idx="35">
                  <c:v>2008.4</c:v>
                </c:pt>
                <c:pt idx="36">
                  <c:v>2009.1</c:v>
                </c:pt>
                <c:pt idx="37">
                  <c:v>2009.2</c:v>
                </c:pt>
                <c:pt idx="38">
                  <c:v>2009.3</c:v>
                </c:pt>
                <c:pt idx="39">
                  <c:v>2009.4</c:v>
                </c:pt>
              </c:numCache>
            </c:numRef>
          </c:cat>
          <c:val>
            <c:numRef>
              <c:f>group!$H$3:$H$42</c:f>
              <c:numCache>
                <c:formatCode>General</c:formatCode>
                <c:ptCount val="40"/>
                <c:pt idx="0">
                  <c:v>0.42952968378149542</c:v>
                </c:pt>
                <c:pt idx="1">
                  <c:v>0.44357196004737381</c:v>
                </c:pt>
                <c:pt idx="2">
                  <c:v>0.61436901837035474</c:v>
                </c:pt>
                <c:pt idx="3">
                  <c:v>0.28930418446148098</c:v>
                </c:pt>
                <c:pt idx="4">
                  <c:v>0.78628625368021399</c:v>
                </c:pt>
                <c:pt idx="5">
                  <c:v>1.7612348273465199</c:v>
                </c:pt>
                <c:pt idx="6">
                  <c:v>1.3214758150263894</c:v>
                </c:pt>
                <c:pt idx="7">
                  <c:v>1.6228639362294051</c:v>
                </c:pt>
                <c:pt idx="8">
                  <c:v>1.7852260770336932</c:v>
                </c:pt>
                <c:pt idx="9">
                  <c:v>2.6105743140159912</c:v>
                </c:pt>
                <c:pt idx="10">
                  <c:v>3.2662587891864243</c:v>
                </c:pt>
                <c:pt idx="11">
                  <c:v>3.0216977654382791</c:v>
                </c:pt>
                <c:pt idx="12">
                  <c:v>4.3206692902198185</c:v>
                </c:pt>
                <c:pt idx="13">
                  <c:v>3.8987871724161454</c:v>
                </c:pt>
                <c:pt idx="14">
                  <c:v>4.7123632680041903</c:v>
                </c:pt>
                <c:pt idx="15">
                  <c:v>3.8559511080250477</c:v>
                </c:pt>
                <c:pt idx="16">
                  <c:v>5.1267611631621737</c:v>
                </c:pt>
                <c:pt idx="17">
                  <c:v>6.5471033217416084</c:v>
                </c:pt>
                <c:pt idx="18">
                  <c:v>6.3281266732237871</c:v>
                </c:pt>
                <c:pt idx="19">
                  <c:v>7.2864024436267334</c:v>
                </c:pt>
                <c:pt idx="20">
                  <c:v>7.8450561509610308</c:v>
                </c:pt>
                <c:pt idx="21">
                  <c:v>8.9249657549924173</c:v>
                </c:pt>
                <c:pt idx="22">
                  <c:v>8.1660418759792872</c:v>
                </c:pt>
                <c:pt idx="23">
                  <c:v>9.0765281712073786</c:v>
                </c:pt>
                <c:pt idx="24">
                  <c:v>10.058399300694569</c:v>
                </c:pt>
                <c:pt idx="25">
                  <c:v>12.455374401766933</c:v>
                </c:pt>
                <c:pt idx="26">
                  <c:v>11.320013957565376</c:v>
                </c:pt>
                <c:pt idx="27">
                  <c:v>12.816750244541636</c:v>
                </c:pt>
                <c:pt idx="28">
                  <c:v>14.027420457637984</c:v>
                </c:pt>
                <c:pt idx="29">
                  <c:v>16.488741013787813</c:v>
                </c:pt>
                <c:pt idx="30">
                  <c:v>15.989770999856246</c:v>
                </c:pt>
                <c:pt idx="31">
                  <c:v>17.863283162191369</c:v>
                </c:pt>
                <c:pt idx="32">
                  <c:v>16.438953960205517</c:v>
                </c:pt>
                <c:pt idx="33">
                  <c:v>19.489946444096411</c:v>
                </c:pt>
                <c:pt idx="34">
                  <c:v>17.803746826254006</c:v>
                </c:pt>
                <c:pt idx="35">
                  <c:v>18.986127342372093</c:v>
                </c:pt>
                <c:pt idx="36">
                  <c:v>22.976747265800963</c:v>
                </c:pt>
                <c:pt idx="37">
                  <c:v>24.272030975750599</c:v>
                </c:pt>
                <c:pt idx="38">
                  <c:v>22.817888417413865</c:v>
                </c:pt>
                <c:pt idx="39">
                  <c:v>23.281395456055041</c:v>
                </c:pt>
              </c:numCache>
            </c:numRef>
          </c:val>
        </c:ser>
        <c:marker val="1"/>
        <c:axId val="52880512"/>
        <c:axId val="52882048"/>
      </c:lineChart>
      <c:catAx>
        <c:axId val="52880512"/>
        <c:scaling>
          <c:orientation val="minMax"/>
        </c:scaling>
        <c:axPos val="b"/>
        <c:numFmt formatCode="General" sourceLinked="1"/>
        <c:tickLblPos val="nextTo"/>
        <c:crossAx val="52882048"/>
        <c:crosses val="autoZero"/>
        <c:auto val="1"/>
        <c:lblAlgn val="ctr"/>
        <c:lblOffset val="100"/>
      </c:catAx>
      <c:valAx>
        <c:axId val="528820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288051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/>
            </a:pPr>
            <a:r>
              <a:rPr lang="en-US" b="0" dirty="0">
                <a:solidFill>
                  <a:srgbClr val="000000"/>
                </a:solidFill>
              </a:rPr>
              <a:t>Cell Only by</a:t>
            </a:r>
            <a:r>
              <a:rPr lang="en-US" b="0" baseline="0" dirty="0">
                <a:solidFill>
                  <a:srgbClr val="000000"/>
                </a:solidFill>
              </a:rPr>
              <a:t> Quarter: 2000.1 - 2009.4</a:t>
            </a:r>
            <a:endParaRPr lang="en-US" b="0" dirty="0">
              <a:solidFill>
                <a:srgbClr val="000000"/>
              </a:solidFill>
            </a:endParaRPr>
          </a:p>
        </c:rich>
      </c:tx>
      <c:layout>
        <c:manualLayout>
          <c:xMode val="edge"/>
          <c:yMode val="edge"/>
          <c:x val="0.29764932886952078"/>
          <c:y val="4.2838164602118485E-2"/>
        </c:manualLayout>
      </c:layout>
    </c:title>
    <c:plotArea>
      <c:layout>
        <c:manualLayout>
          <c:layoutTarget val="inner"/>
          <c:xMode val="edge"/>
          <c:yMode val="edge"/>
          <c:x val="0.12936911594184697"/>
          <c:y val="2.9725621646691743E-2"/>
          <c:w val="0.8445171147864885"/>
          <c:h val="0.8413563967154708"/>
        </c:manualLayout>
      </c:layout>
      <c:lineChart>
        <c:grouping val="standard"/>
        <c:ser>
          <c:idx val="4"/>
          <c:order val="0"/>
          <c:tx>
            <c:strRef>
              <c:f>group!$G$1</c:f>
              <c:strCache>
                <c:ptCount val="1"/>
                <c:pt idx="0">
                  <c:v>Cell Only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group!$A$3:$A$42</c:f>
              <c:numCache>
                <c:formatCode>General</c:formatCode>
                <c:ptCount val="40"/>
                <c:pt idx="0">
                  <c:v>2000.1</c:v>
                </c:pt>
                <c:pt idx="1">
                  <c:v>2000.2</c:v>
                </c:pt>
                <c:pt idx="2">
                  <c:v>2000.3</c:v>
                </c:pt>
                <c:pt idx="3">
                  <c:v>2000.4</c:v>
                </c:pt>
                <c:pt idx="4">
                  <c:v>2001.1</c:v>
                </c:pt>
                <c:pt idx="5">
                  <c:v>2001.2</c:v>
                </c:pt>
                <c:pt idx="6">
                  <c:v>2001.3</c:v>
                </c:pt>
                <c:pt idx="7">
                  <c:v>2001.4</c:v>
                </c:pt>
                <c:pt idx="8">
                  <c:v>2002.1</c:v>
                </c:pt>
                <c:pt idx="9">
                  <c:v>2002.2</c:v>
                </c:pt>
                <c:pt idx="10">
                  <c:v>2002.3</c:v>
                </c:pt>
                <c:pt idx="11">
                  <c:v>2002.4</c:v>
                </c:pt>
                <c:pt idx="12">
                  <c:v>2003.1</c:v>
                </c:pt>
                <c:pt idx="13">
                  <c:v>2003.2</c:v>
                </c:pt>
                <c:pt idx="14">
                  <c:v>2003.3</c:v>
                </c:pt>
                <c:pt idx="15">
                  <c:v>2003.4</c:v>
                </c:pt>
                <c:pt idx="16">
                  <c:v>2004.1</c:v>
                </c:pt>
                <c:pt idx="17">
                  <c:v>2004.2</c:v>
                </c:pt>
                <c:pt idx="18">
                  <c:v>2004.3</c:v>
                </c:pt>
                <c:pt idx="19">
                  <c:v>2004.4</c:v>
                </c:pt>
                <c:pt idx="20">
                  <c:v>2005.1</c:v>
                </c:pt>
                <c:pt idx="21">
                  <c:v>2005.2</c:v>
                </c:pt>
                <c:pt idx="22">
                  <c:v>2005.3</c:v>
                </c:pt>
                <c:pt idx="23">
                  <c:v>2005.4</c:v>
                </c:pt>
                <c:pt idx="24">
                  <c:v>2006.1</c:v>
                </c:pt>
                <c:pt idx="25">
                  <c:v>2006.2</c:v>
                </c:pt>
                <c:pt idx="26">
                  <c:v>2006.3</c:v>
                </c:pt>
                <c:pt idx="27">
                  <c:v>2006.4</c:v>
                </c:pt>
                <c:pt idx="28">
                  <c:v>2007.1</c:v>
                </c:pt>
                <c:pt idx="29">
                  <c:v>2007.2</c:v>
                </c:pt>
                <c:pt idx="30">
                  <c:v>2007.3</c:v>
                </c:pt>
                <c:pt idx="31">
                  <c:v>2007.4</c:v>
                </c:pt>
                <c:pt idx="32">
                  <c:v>2008.1</c:v>
                </c:pt>
                <c:pt idx="33">
                  <c:v>2008.2</c:v>
                </c:pt>
                <c:pt idx="34">
                  <c:v>2008.3</c:v>
                </c:pt>
                <c:pt idx="35">
                  <c:v>2008.4</c:v>
                </c:pt>
                <c:pt idx="36">
                  <c:v>2009.1</c:v>
                </c:pt>
                <c:pt idx="37">
                  <c:v>2009.2</c:v>
                </c:pt>
                <c:pt idx="38">
                  <c:v>2009.3</c:v>
                </c:pt>
                <c:pt idx="39">
                  <c:v>2009.4</c:v>
                </c:pt>
              </c:numCache>
            </c:numRef>
          </c:cat>
          <c:val>
            <c:numRef>
              <c:f>group!$H$3:$H$42</c:f>
              <c:numCache>
                <c:formatCode>General</c:formatCode>
                <c:ptCount val="40"/>
                <c:pt idx="0">
                  <c:v>0.42952968378149536</c:v>
                </c:pt>
                <c:pt idx="1">
                  <c:v>0.44357196004737376</c:v>
                </c:pt>
                <c:pt idx="2">
                  <c:v>0.61436901837035474</c:v>
                </c:pt>
                <c:pt idx="3">
                  <c:v>0.28930418446148098</c:v>
                </c:pt>
                <c:pt idx="4">
                  <c:v>0.78628625368021399</c:v>
                </c:pt>
                <c:pt idx="5">
                  <c:v>1.7612348273465199</c:v>
                </c:pt>
                <c:pt idx="6">
                  <c:v>1.3214758150263894</c:v>
                </c:pt>
                <c:pt idx="7">
                  <c:v>1.6228639362294051</c:v>
                </c:pt>
                <c:pt idx="8">
                  <c:v>1.7852260770336934</c:v>
                </c:pt>
                <c:pt idx="9">
                  <c:v>2.6105743140159912</c:v>
                </c:pt>
                <c:pt idx="10">
                  <c:v>3.2662587891864243</c:v>
                </c:pt>
                <c:pt idx="11">
                  <c:v>3.0216977654382791</c:v>
                </c:pt>
                <c:pt idx="12">
                  <c:v>4.3206692902198176</c:v>
                </c:pt>
                <c:pt idx="13">
                  <c:v>3.8987871724161454</c:v>
                </c:pt>
                <c:pt idx="14">
                  <c:v>4.7123632680041903</c:v>
                </c:pt>
                <c:pt idx="15">
                  <c:v>3.8559511080250477</c:v>
                </c:pt>
                <c:pt idx="16">
                  <c:v>5.1267611631621728</c:v>
                </c:pt>
                <c:pt idx="17">
                  <c:v>6.5471033217416084</c:v>
                </c:pt>
                <c:pt idx="18">
                  <c:v>6.328126673223788</c:v>
                </c:pt>
                <c:pt idx="19">
                  <c:v>7.2864024436267334</c:v>
                </c:pt>
                <c:pt idx="20">
                  <c:v>7.8450561509610308</c:v>
                </c:pt>
                <c:pt idx="21">
                  <c:v>8.9249657549924191</c:v>
                </c:pt>
                <c:pt idx="22">
                  <c:v>8.1660418759792854</c:v>
                </c:pt>
                <c:pt idx="23">
                  <c:v>9.0765281712073786</c:v>
                </c:pt>
                <c:pt idx="24">
                  <c:v>10.058399300694571</c:v>
                </c:pt>
                <c:pt idx="25">
                  <c:v>12.455374401766932</c:v>
                </c:pt>
                <c:pt idx="26">
                  <c:v>11.320013957565376</c:v>
                </c:pt>
                <c:pt idx="27">
                  <c:v>12.816750244541634</c:v>
                </c:pt>
                <c:pt idx="28">
                  <c:v>14.027420457637984</c:v>
                </c:pt>
                <c:pt idx="29">
                  <c:v>16.48874101378782</c:v>
                </c:pt>
                <c:pt idx="30">
                  <c:v>15.989770999856244</c:v>
                </c:pt>
                <c:pt idx="31">
                  <c:v>17.863283162191369</c:v>
                </c:pt>
                <c:pt idx="32">
                  <c:v>16.438953960205513</c:v>
                </c:pt>
                <c:pt idx="33">
                  <c:v>19.489946444096411</c:v>
                </c:pt>
                <c:pt idx="34">
                  <c:v>17.803746826254006</c:v>
                </c:pt>
                <c:pt idx="35">
                  <c:v>18.9861273423721</c:v>
                </c:pt>
                <c:pt idx="36">
                  <c:v>22.976747265800967</c:v>
                </c:pt>
                <c:pt idx="37">
                  <c:v>24.272030975750603</c:v>
                </c:pt>
                <c:pt idx="38">
                  <c:v>22.817888417413858</c:v>
                </c:pt>
                <c:pt idx="39">
                  <c:v>23.281395456055041</c:v>
                </c:pt>
              </c:numCache>
            </c:numRef>
          </c:val>
        </c:ser>
        <c:ser>
          <c:idx val="0"/>
          <c:order val="1"/>
          <c:tx>
            <c:strRef>
              <c:f>group!$L$1</c:f>
              <c:strCache>
                <c:ptCount val="1"/>
                <c:pt idx="0">
                  <c:v>NHIS HH Estimate</c:v>
                </c:pt>
              </c:strCache>
            </c:strRef>
          </c:tx>
          <c:spPr>
            <a:ln>
              <a:solidFill>
                <a:srgbClr val="1F497D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group!$A$3:$A$42</c:f>
              <c:numCache>
                <c:formatCode>General</c:formatCode>
                <c:ptCount val="40"/>
                <c:pt idx="0">
                  <c:v>2000.1</c:v>
                </c:pt>
                <c:pt idx="1">
                  <c:v>2000.2</c:v>
                </c:pt>
                <c:pt idx="2">
                  <c:v>2000.3</c:v>
                </c:pt>
                <c:pt idx="3">
                  <c:v>2000.4</c:v>
                </c:pt>
                <c:pt idx="4">
                  <c:v>2001.1</c:v>
                </c:pt>
                <c:pt idx="5">
                  <c:v>2001.2</c:v>
                </c:pt>
                <c:pt idx="6">
                  <c:v>2001.3</c:v>
                </c:pt>
                <c:pt idx="7">
                  <c:v>2001.4</c:v>
                </c:pt>
                <c:pt idx="8">
                  <c:v>2002.1</c:v>
                </c:pt>
                <c:pt idx="9">
                  <c:v>2002.2</c:v>
                </c:pt>
                <c:pt idx="10">
                  <c:v>2002.3</c:v>
                </c:pt>
                <c:pt idx="11">
                  <c:v>2002.4</c:v>
                </c:pt>
                <c:pt idx="12">
                  <c:v>2003.1</c:v>
                </c:pt>
                <c:pt idx="13">
                  <c:v>2003.2</c:v>
                </c:pt>
                <c:pt idx="14">
                  <c:v>2003.3</c:v>
                </c:pt>
                <c:pt idx="15">
                  <c:v>2003.4</c:v>
                </c:pt>
                <c:pt idx="16">
                  <c:v>2004.1</c:v>
                </c:pt>
                <c:pt idx="17">
                  <c:v>2004.2</c:v>
                </c:pt>
                <c:pt idx="18">
                  <c:v>2004.3</c:v>
                </c:pt>
                <c:pt idx="19">
                  <c:v>2004.4</c:v>
                </c:pt>
                <c:pt idx="20">
                  <c:v>2005.1</c:v>
                </c:pt>
                <c:pt idx="21">
                  <c:v>2005.2</c:v>
                </c:pt>
                <c:pt idx="22">
                  <c:v>2005.3</c:v>
                </c:pt>
                <c:pt idx="23">
                  <c:v>2005.4</c:v>
                </c:pt>
                <c:pt idx="24">
                  <c:v>2006.1</c:v>
                </c:pt>
                <c:pt idx="25">
                  <c:v>2006.2</c:v>
                </c:pt>
                <c:pt idx="26">
                  <c:v>2006.3</c:v>
                </c:pt>
                <c:pt idx="27">
                  <c:v>2006.4</c:v>
                </c:pt>
                <c:pt idx="28">
                  <c:v>2007.1</c:v>
                </c:pt>
                <c:pt idx="29">
                  <c:v>2007.2</c:v>
                </c:pt>
                <c:pt idx="30">
                  <c:v>2007.3</c:v>
                </c:pt>
                <c:pt idx="31">
                  <c:v>2007.4</c:v>
                </c:pt>
                <c:pt idx="32">
                  <c:v>2008.1</c:v>
                </c:pt>
                <c:pt idx="33">
                  <c:v>2008.2</c:v>
                </c:pt>
                <c:pt idx="34">
                  <c:v>2008.3</c:v>
                </c:pt>
                <c:pt idx="35">
                  <c:v>2008.4</c:v>
                </c:pt>
                <c:pt idx="36">
                  <c:v>2009.1</c:v>
                </c:pt>
                <c:pt idx="37">
                  <c:v>2009.2</c:v>
                </c:pt>
                <c:pt idx="38">
                  <c:v>2009.3</c:v>
                </c:pt>
                <c:pt idx="39">
                  <c:v>2009.4</c:v>
                </c:pt>
              </c:numCache>
            </c:numRef>
          </c:cat>
          <c:val>
            <c:numRef>
              <c:f>group!$L$3:$L$42</c:f>
              <c:numCache>
                <c:formatCode>General</c:formatCode>
                <c:ptCount val="40"/>
                <c:pt idx="12">
                  <c:v>3.2</c:v>
                </c:pt>
                <c:pt idx="13">
                  <c:v>3.2</c:v>
                </c:pt>
                <c:pt idx="14">
                  <c:v>4.2</c:v>
                </c:pt>
                <c:pt idx="15">
                  <c:v>4.2</c:v>
                </c:pt>
                <c:pt idx="16">
                  <c:v>5</c:v>
                </c:pt>
                <c:pt idx="17">
                  <c:v>5</c:v>
                </c:pt>
                <c:pt idx="18">
                  <c:v>6.1</c:v>
                </c:pt>
                <c:pt idx="19">
                  <c:v>6.1</c:v>
                </c:pt>
                <c:pt idx="20">
                  <c:v>7.3</c:v>
                </c:pt>
                <c:pt idx="21">
                  <c:v>7.3</c:v>
                </c:pt>
                <c:pt idx="22">
                  <c:v>8.4</c:v>
                </c:pt>
                <c:pt idx="23">
                  <c:v>8.4</c:v>
                </c:pt>
                <c:pt idx="24">
                  <c:v>10.5</c:v>
                </c:pt>
                <c:pt idx="25">
                  <c:v>10.5</c:v>
                </c:pt>
                <c:pt idx="26">
                  <c:v>12.8</c:v>
                </c:pt>
                <c:pt idx="27">
                  <c:v>12.8</c:v>
                </c:pt>
                <c:pt idx="28">
                  <c:v>13.6</c:v>
                </c:pt>
                <c:pt idx="29">
                  <c:v>13.6</c:v>
                </c:pt>
                <c:pt idx="30">
                  <c:v>15.8</c:v>
                </c:pt>
                <c:pt idx="31">
                  <c:v>15.8</c:v>
                </c:pt>
                <c:pt idx="32">
                  <c:v>17.5</c:v>
                </c:pt>
                <c:pt idx="33">
                  <c:v>17.5</c:v>
                </c:pt>
                <c:pt idx="34">
                  <c:v>20.2</c:v>
                </c:pt>
                <c:pt idx="35">
                  <c:v>20.2</c:v>
                </c:pt>
                <c:pt idx="36">
                  <c:v>22.7</c:v>
                </c:pt>
                <c:pt idx="37">
                  <c:v>22.7</c:v>
                </c:pt>
                <c:pt idx="38">
                  <c:v>24.5</c:v>
                </c:pt>
                <c:pt idx="39">
                  <c:v>24.5</c:v>
                </c:pt>
              </c:numCache>
            </c:numRef>
          </c:val>
        </c:ser>
        <c:marker val="1"/>
        <c:axId val="52960256"/>
        <c:axId val="52966144"/>
      </c:lineChart>
      <c:catAx>
        <c:axId val="52960256"/>
        <c:scaling>
          <c:orientation val="minMax"/>
        </c:scaling>
        <c:axPos val="b"/>
        <c:numFmt formatCode="General" sourceLinked="1"/>
        <c:tickLblPos val="nextTo"/>
        <c:crossAx val="52966144"/>
        <c:crosses val="autoZero"/>
        <c:auto val="1"/>
        <c:lblAlgn val="ctr"/>
        <c:lblOffset val="100"/>
      </c:catAx>
      <c:valAx>
        <c:axId val="529661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52960256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1350649166492939"/>
          <c:y val="0.18289264716314291"/>
          <c:w val="0.28766236661385092"/>
          <c:h val="0.13250745882519874"/>
        </c:manualLayout>
      </c:layout>
      <c:spPr>
        <a:noFill/>
      </c:spPr>
      <c:txPr>
        <a:bodyPr/>
        <a:lstStyle/>
        <a:p>
          <a:pPr>
            <a:defRPr sz="1800">
              <a:solidFill>
                <a:srgbClr val="000000"/>
              </a:solidFill>
            </a:defRPr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2680735232670884E-2"/>
          <c:y val="3.0904717286122176E-2"/>
          <c:w val="0.90148076930878229"/>
          <c:h val="0.83692864070488149"/>
        </c:manualLayout>
      </c:layout>
      <c:lineChart>
        <c:grouping val="standard"/>
        <c:ser>
          <c:idx val="1"/>
          <c:order val="0"/>
          <c:tx>
            <c:strRef>
              <c:f>age!$B$2</c:f>
              <c:strCache>
                <c:ptCount val="1"/>
                <c:pt idx="0">
                  <c:v>Mean Age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age!$A$15:$A$42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age!$B$15:$B$42</c:f>
              <c:numCache>
                <c:formatCode>General</c:formatCode>
                <c:ptCount val="28"/>
                <c:pt idx="0">
                  <c:v>33.676953348955827</c:v>
                </c:pt>
                <c:pt idx="1">
                  <c:v>33.444611272277449</c:v>
                </c:pt>
                <c:pt idx="2">
                  <c:v>31.6776553432951</c:v>
                </c:pt>
                <c:pt idx="3">
                  <c:v>30.70890691331973</c:v>
                </c:pt>
                <c:pt idx="4">
                  <c:v>33.032812650150142</c:v>
                </c:pt>
                <c:pt idx="5">
                  <c:v>32.189911533357396</c:v>
                </c:pt>
                <c:pt idx="6">
                  <c:v>31.762811374697989</c:v>
                </c:pt>
                <c:pt idx="7">
                  <c:v>32.492062712002678</c:v>
                </c:pt>
                <c:pt idx="8">
                  <c:v>33.012115151560351</c:v>
                </c:pt>
                <c:pt idx="9">
                  <c:v>33.383717577853893</c:v>
                </c:pt>
                <c:pt idx="10">
                  <c:v>33.656122901074809</c:v>
                </c:pt>
                <c:pt idx="11">
                  <c:v>32.411491401055947</c:v>
                </c:pt>
                <c:pt idx="12">
                  <c:v>35.093111259346536</c:v>
                </c:pt>
                <c:pt idx="13">
                  <c:v>33.47033672093918</c:v>
                </c:pt>
                <c:pt idx="14">
                  <c:v>37.198466876849416</c:v>
                </c:pt>
                <c:pt idx="15">
                  <c:v>37.119514722118808</c:v>
                </c:pt>
                <c:pt idx="16">
                  <c:v>36.359422425683611</c:v>
                </c:pt>
                <c:pt idx="17">
                  <c:v>36.412463117086062</c:v>
                </c:pt>
                <c:pt idx="18">
                  <c:v>37.511519674969179</c:v>
                </c:pt>
                <c:pt idx="19">
                  <c:v>36.934570340534805</c:v>
                </c:pt>
                <c:pt idx="20">
                  <c:v>36.160894403970474</c:v>
                </c:pt>
                <c:pt idx="21">
                  <c:v>37.099827305677543</c:v>
                </c:pt>
                <c:pt idx="22">
                  <c:v>37.712821003033291</c:v>
                </c:pt>
                <c:pt idx="23">
                  <c:v>37.561798596927822</c:v>
                </c:pt>
                <c:pt idx="24">
                  <c:v>37.67099276108123</c:v>
                </c:pt>
                <c:pt idx="25">
                  <c:v>38.39107776568374</c:v>
                </c:pt>
                <c:pt idx="26">
                  <c:v>38.422057285079745</c:v>
                </c:pt>
                <c:pt idx="27">
                  <c:v>38.817460360739219</c:v>
                </c:pt>
              </c:numCache>
            </c:numRef>
          </c:val>
        </c:ser>
        <c:ser>
          <c:idx val="2"/>
          <c:order val="1"/>
          <c:tx>
            <c:strRef>
              <c:f>age!$C$2</c:f>
              <c:strCache>
                <c:ptCount val="1"/>
                <c:pt idx="0">
                  <c:v>% &lt;= 35</c:v>
                </c:pt>
              </c:strCache>
            </c:strRef>
          </c:tx>
          <c:marker>
            <c:symbol val="none"/>
          </c:marker>
          <c:cat>
            <c:numRef>
              <c:f>age!$A$15:$A$42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age!$C$15:$C$42</c:f>
              <c:numCache>
                <c:formatCode>General</c:formatCode>
                <c:ptCount val="28"/>
                <c:pt idx="0">
                  <c:v>65.341231372482895</c:v>
                </c:pt>
                <c:pt idx="1">
                  <c:v>70.59657961767526</c:v>
                </c:pt>
                <c:pt idx="2">
                  <c:v>70.553429992092404</c:v>
                </c:pt>
                <c:pt idx="3">
                  <c:v>77.330586050620695</c:v>
                </c:pt>
                <c:pt idx="4">
                  <c:v>63.115671815408099</c:v>
                </c:pt>
                <c:pt idx="5">
                  <c:v>69.986511494616636</c:v>
                </c:pt>
                <c:pt idx="6">
                  <c:v>74.24294055226288</c:v>
                </c:pt>
                <c:pt idx="7">
                  <c:v>72.585649673690511</c:v>
                </c:pt>
                <c:pt idx="8">
                  <c:v>63.881674501798713</c:v>
                </c:pt>
                <c:pt idx="9">
                  <c:v>68.84687303867058</c:v>
                </c:pt>
                <c:pt idx="10">
                  <c:v>68.308184471778816</c:v>
                </c:pt>
                <c:pt idx="11">
                  <c:v>68.245278688928295</c:v>
                </c:pt>
                <c:pt idx="12">
                  <c:v>59.904947854051244</c:v>
                </c:pt>
                <c:pt idx="13">
                  <c:v>67.852648281943843</c:v>
                </c:pt>
                <c:pt idx="14">
                  <c:v>55.432706640810672</c:v>
                </c:pt>
                <c:pt idx="15">
                  <c:v>52.826864938670127</c:v>
                </c:pt>
                <c:pt idx="16">
                  <c:v>57.753716742898462</c:v>
                </c:pt>
                <c:pt idx="17">
                  <c:v>54.675805785698905</c:v>
                </c:pt>
                <c:pt idx="18">
                  <c:v>53.111231277452291</c:v>
                </c:pt>
                <c:pt idx="19">
                  <c:v>56.025505987099955</c:v>
                </c:pt>
                <c:pt idx="20">
                  <c:v>56.852197891266805</c:v>
                </c:pt>
                <c:pt idx="21">
                  <c:v>56.058198222936937</c:v>
                </c:pt>
                <c:pt idx="22">
                  <c:v>54.343625146293121</c:v>
                </c:pt>
                <c:pt idx="23">
                  <c:v>54.945870930540543</c:v>
                </c:pt>
                <c:pt idx="24">
                  <c:v>53.302788809907284</c:v>
                </c:pt>
                <c:pt idx="25">
                  <c:v>53.516898631231705</c:v>
                </c:pt>
                <c:pt idx="26">
                  <c:v>50.670712086162261</c:v>
                </c:pt>
                <c:pt idx="27">
                  <c:v>49.203854126921946</c:v>
                </c:pt>
              </c:numCache>
            </c:numRef>
          </c:val>
        </c:ser>
        <c:ser>
          <c:idx val="3"/>
          <c:order val="2"/>
          <c:tx>
            <c:strRef>
              <c:f>age!$D$2</c:f>
              <c:strCache>
                <c:ptCount val="1"/>
                <c:pt idx="0">
                  <c:v>%36-45</c:v>
                </c:pt>
              </c:strCache>
            </c:strRef>
          </c:tx>
          <c:spPr>
            <a:ln>
              <a:solidFill>
                <a:srgbClr val="1F497D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age!$A$15:$A$42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age!$D$15:$D$42</c:f>
              <c:numCache>
                <c:formatCode>General</c:formatCode>
                <c:ptCount val="28"/>
                <c:pt idx="0">
                  <c:v>19.422153721350693</c:v>
                </c:pt>
                <c:pt idx="1">
                  <c:v>11.245919672818415</c:v>
                </c:pt>
                <c:pt idx="2">
                  <c:v>15.838054045472051</c:v>
                </c:pt>
                <c:pt idx="3">
                  <c:v>5.594186332706796</c:v>
                </c:pt>
                <c:pt idx="4">
                  <c:v>18.736658270180232</c:v>
                </c:pt>
                <c:pt idx="5">
                  <c:v>13.869856496514499</c:v>
                </c:pt>
                <c:pt idx="6">
                  <c:v>15.036340950465442</c:v>
                </c:pt>
                <c:pt idx="7">
                  <c:v>11.889506944136439</c:v>
                </c:pt>
                <c:pt idx="8">
                  <c:v>18.117105565564138</c:v>
                </c:pt>
                <c:pt idx="9">
                  <c:v>12.718800044148873</c:v>
                </c:pt>
                <c:pt idx="10">
                  <c:v>16.342294058645322</c:v>
                </c:pt>
                <c:pt idx="11">
                  <c:v>17.581488267668817</c:v>
                </c:pt>
                <c:pt idx="12">
                  <c:v>16.628461208773057</c:v>
                </c:pt>
                <c:pt idx="13">
                  <c:v>15.10181493841305</c:v>
                </c:pt>
                <c:pt idx="14">
                  <c:v>18.776131753818241</c:v>
                </c:pt>
                <c:pt idx="15">
                  <c:v>22.652073875174512</c:v>
                </c:pt>
                <c:pt idx="16">
                  <c:v>19.222819359215304</c:v>
                </c:pt>
                <c:pt idx="17">
                  <c:v>21.932476265877412</c:v>
                </c:pt>
                <c:pt idx="18">
                  <c:v>17.497279811772312</c:v>
                </c:pt>
                <c:pt idx="19">
                  <c:v>21.093752402547363</c:v>
                </c:pt>
                <c:pt idx="20">
                  <c:v>20.135556276818228</c:v>
                </c:pt>
                <c:pt idx="21">
                  <c:v>18.967578783992085</c:v>
                </c:pt>
                <c:pt idx="22">
                  <c:v>18.280773386437211</c:v>
                </c:pt>
                <c:pt idx="23">
                  <c:v>21.034719270159762</c:v>
                </c:pt>
                <c:pt idx="24">
                  <c:v>18.888763790185667</c:v>
                </c:pt>
                <c:pt idx="25">
                  <c:v>17.208133874396854</c:v>
                </c:pt>
                <c:pt idx="26">
                  <c:v>20.593237410498155</c:v>
                </c:pt>
                <c:pt idx="27">
                  <c:v>19.349442351285582</c:v>
                </c:pt>
              </c:numCache>
            </c:numRef>
          </c:val>
        </c:ser>
        <c:marker val="1"/>
        <c:axId val="53414144"/>
        <c:axId val="53420032"/>
      </c:lineChart>
      <c:catAx>
        <c:axId val="53414144"/>
        <c:scaling>
          <c:orientation val="minMax"/>
        </c:scaling>
        <c:axPos val="b"/>
        <c:numFmt formatCode="General" sourceLinked="1"/>
        <c:tickLblPos val="nextTo"/>
        <c:crossAx val="53420032"/>
        <c:crosses val="autoZero"/>
        <c:auto val="1"/>
        <c:lblAlgn val="ctr"/>
        <c:lblOffset val="100"/>
      </c:catAx>
      <c:valAx>
        <c:axId val="53420032"/>
        <c:scaling>
          <c:orientation val="minMax"/>
        </c:scaling>
        <c:axPos val="l"/>
        <c:majorGridlines/>
        <c:numFmt formatCode="General" sourceLinked="1"/>
        <c:tickLblPos val="nextTo"/>
        <c:crossAx val="53414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300867825013565"/>
          <c:y val="3.7760126617014202E-2"/>
          <c:w val="0.18073158165893871"/>
          <c:h val="0.19139019939835286"/>
        </c:manualLayout>
      </c:layout>
      <c:spPr>
        <a:solidFill>
          <a:sysClr val="window" lastClr="FFFFFF"/>
        </a:solidFill>
      </c:spPr>
      <c:txPr>
        <a:bodyPr/>
        <a:lstStyle/>
        <a:p>
          <a:pPr>
            <a:defRPr sz="1600">
              <a:solidFill>
                <a:srgbClr val="000000"/>
              </a:solidFill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0163383556294284E-2"/>
          <c:y val="4.0893258508432312E-2"/>
          <c:w val="0.88100391430310032"/>
          <c:h val="0.82591821183642355"/>
        </c:manualLayout>
      </c:layout>
      <c:lineChart>
        <c:grouping val="standard"/>
        <c:ser>
          <c:idx val="0"/>
          <c:order val="0"/>
          <c:tx>
            <c:strRef>
              <c:f>famtype!$C$1</c:f>
              <c:strCache>
                <c:ptCount val="1"/>
                <c:pt idx="0">
                  <c:v>Married Kids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famtype!$A$15:$A$42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famtype!$C$15:$C$42</c:f>
              <c:numCache>
                <c:formatCode>General</c:formatCode>
                <c:ptCount val="28"/>
                <c:pt idx="0">
                  <c:v>13.347359001376775</c:v>
                </c:pt>
                <c:pt idx="1">
                  <c:v>9.17676717326</c:v>
                </c:pt>
                <c:pt idx="2">
                  <c:v>11.127245388511842</c:v>
                </c:pt>
                <c:pt idx="3">
                  <c:v>12.10966551028357</c:v>
                </c:pt>
                <c:pt idx="4">
                  <c:v>11.908107565783284</c:v>
                </c:pt>
                <c:pt idx="5">
                  <c:v>16.64979145255214</c:v>
                </c:pt>
                <c:pt idx="6">
                  <c:v>13.307772318423332</c:v>
                </c:pt>
                <c:pt idx="7">
                  <c:v>11.915309994319459</c:v>
                </c:pt>
                <c:pt idx="8">
                  <c:v>13.624272671770859</c:v>
                </c:pt>
                <c:pt idx="9">
                  <c:v>14.297609592307245</c:v>
                </c:pt>
                <c:pt idx="10">
                  <c:v>10.34178921500154</c:v>
                </c:pt>
                <c:pt idx="11">
                  <c:v>18.165132744240587</c:v>
                </c:pt>
                <c:pt idx="12">
                  <c:v>16.483348974588832</c:v>
                </c:pt>
                <c:pt idx="13">
                  <c:v>16.543591411043199</c:v>
                </c:pt>
                <c:pt idx="14">
                  <c:v>17.363206973030717</c:v>
                </c:pt>
                <c:pt idx="15">
                  <c:v>14.075973224295131</c:v>
                </c:pt>
                <c:pt idx="16">
                  <c:v>17.18124962390441</c:v>
                </c:pt>
                <c:pt idx="17">
                  <c:v>17.194916991189487</c:v>
                </c:pt>
                <c:pt idx="18">
                  <c:v>17.76299560843395</c:v>
                </c:pt>
                <c:pt idx="19">
                  <c:v>22.101440948549062</c:v>
                </c:pt>
                <c:pt idx="20">
                  <c:v>20.001665884769427</c:v>
                </c:pt>
                <c:pt idx="21">
                  <c:v>16.960836400459229</c:v>
                </c:pt>
                <c:pt idx="22">
                  <c:v>23.734317922661653</c:v>
                </c:pt>
                <c:pt idx="23">
                  <c:v>19.366929170577922</c:v>
                </c:pt>
                <c:pt idx="24">
                  <c:v>22.026292224262171</c:v>
                </c:pt>
                <c:pt idx="25">
                  <c:v>20.307750088342804</c:v>
                </c:pt>
                <c:pt idx="26">
                  <c:v>26.724846307826287</c:v>
                </c:pt>
                <c:pt idx="27">
                  <c:v>21.796366811449847</c:v>
                </c:pt>
              </c:numCache>
            </c:numRef>
          </c:val>
        </c:ser>
        <c:ser>
          <c:idx val="1"/>
          <c:order val="1"/>
          <c:tx>
            <c:strRef>
              <c:f>famtype!$I$1</c:f>
              <c:strCache>
                <c:ptCount val="1"/>
                <c:pt idx="0">
                  <c:v>Kids</c:v>
                </c:pt>
              </c:strCache>
            </c:strRef>
          </c:tx>
          <c:spPr>
            <a:ln>
              <a:solidFill>
                <a:srgbClr val="92D050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famtype!$A$15:$A$42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famtype!$I$15:$I$42</c:f>
              <c:numCache>
                <c:formatCode>General</c:formatCode>
                <c:ptCount val="28"/>
                <c:pt idx="0">
                  <c:v>17.202604055346196</c:v>
                </c:pt>
                <c:pt idx="1">
                  <c:v>18.00996107376017</c:v>
                </c:pt>
                <c:pt idx="2">
                  <c:v>25.915265063435918</c:v>
                </c:pt>
                <c:pt idx="3">
                  <c:v>17.717180050392876</c:v>
                </c:pt>
                <c:pt idx="4">
                  <c:v>23.768851367075747</c:v>
                </c:pt>
                <c:pt idx="5">
                  <c:v>21.271288277985246</c:v>
                </c:pt>
                <c:pt idx="6">
                  <c:v>17.656457302750773</c:v>
                </c:pt>
                <c:pt idx="7">
                  <c:v>19.455809324702287</c:v>
                </c:pt>
                <c:pt idx="8">
                  <c:v>17.246660657298477</c:v>
                </c:pt>
                <c:pt idx="9">
                  <c:v>25.481527891395483</c:v>
                </c:pt>
                <c:pt idx="10">
                  <c:v>19.92068356565553</c:v>
                </c:pt>
                <c:pt idx="11">
                  <c:v>24.894297980507453</c:v>
                </c:pt>
                <c:pt idx="12">
                  <c:v>27.037482208694918</c:v>
                </c:pt>
                <c:pt idx="13">
                  <c:v>26.190036438712006</c:v>
                </c:pt>
                <c:pt idx="14">
                  <c:v>25.72039488823324</c:v>
                </c:pt>
                <c:pt idx="15">
                  <c:v>24.467645633044985</c:v>
                </c:pt>
                <c:pt idx="16">
                  <c:v>24.710676852223649</c:v>
                </c:pt>
                <c:pt idx="17">
                  <c:v>25.504821682565428</c:v>
                </c:pt>
                <c:pt idx="18">
                  <c:v>29.015588432772287</c:v>
                </c:pt>
                <c:pt idx="19">
                  <c:v>31.473294763609996</c:v>
                </c:pt>
                <c:pt idx="20">
                  <c:v>28.765101559846656</c:v>
                </c:pt>
                <c:pt idx="21">
                  <c:v>24.114639891500477</c:v>
                </c:pt>
                <c:pt idx="22">
                  <c:v>29.31357027308675</c:v>
                </c:pt>
                <c:pt idx="23">
                  <c:v>29.9128687295891</c:v>
                </c:pt>
                <c:pt idx="24">
                  <c:v>30.645729117711049</c:v>
                </c:pt>
                <c:pt idx="25">
                  <c:v>28.31922022872547</c:v>
                </c:pt>
                <c:pt idx="26">
                  <c:v>35.120069221594306</c:v>
                </c:pt>
                <c:pt idx="27">
                  <c:v>32.649147664171913</c:v>
                </c:pt>
              </c:numCache>
            </c:numRef>
          </c:val>
        </c:ser>
        <c:ser>
          <c:idx val="2"/>
          <c:order val="2"/>
          <c:tx>
            <c:strRef>
              <c:f>famtype!$J$1</c:f>
              <c:strCache>
                <c:ptCount val="1"/>
                <c:pt idx="0">
                  <c:v>Single - No Kids</c:v>
                </c:pt>
              </c:strCache>
            </c:strRef>
          </c:tx>
          <c:marker>
            <c:symbol val="none"/>
          </c:marker>
          <c:cat>
            <c:numRef>
              <c:f>famtype!$A$15:$A$42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famtype!$J$15:$J$42</c:f>
              <c:numCache>
                <c:formatCode>General</c:formatCode>
                <c:ptCount val="28"/>
                <c:pt idx="0">
                  <c:v>59.355574627550823</c:v>
                </c:pt>
                <c:pt idx="1">
                  <c:v>64.320640483736355</c:v>
                </c:pt>
                <c:pt idx="2">
                  <c:v>54.31374270602528</c:v>
                </c:pt>
                <c:pt idx="3">
                  <c:v>56.769997401305346</c:v>
                </c:pt>
                <c:pt idx="4">
                  <c:v>53.795013905002769</c:v>
                </c:pt>
                <c:pt idx="5">
                  <c:v>51.254598073245297</c:v>
                </c:pt>
                <c:pt idx="6">
                  <c:v>50.136841280752122</c:v>
                </c:pt>
                <c:pt idx="7">
                  <c:v>60.247547694021904</c:v>
                </c:pt>
                <c:pt idx="8">
                  <c:v>51.961820763331858</c:v>
                </c:pt>
                <c:pt idx="9">
                  <c:v>42.483780865433019</c:v>
                </c:pt>
                <c:pt idx="10">
                  <c:v>46.755360273833105</c:v>
                </c:pt>
                <c:pt idx="11">
                  <c:v>45.217205932246927</c:v>
                </c:pt>
                <c:pt idx="12">
                  <c:v>46.711153049691447</c:v>
                </c:pt>
                <c:pt idx="13">
                  <c:v>44.903347496730795</c:v>
                </c:pt>
                <c:pt idx="14">
                  <c:v>39.714206038564356</c:v>
                </c:pt>
                <c:pt idx="15">
                  <c:v>42.242220548843939</c:v>
                </c:pt>
                <c:pt idx="16">
                  <c:v>37.949220922444297</c:v>
                </c:pt>
                <c:pt idx="17">
                  <c:v>36.246963877203996</c:v>
                </c:pt>
                <c:pt idx="18">
                  <c:v>39.21447183969552</c:v>
                </c:pt>
                <c:pt idx="19">
                  <c:v>33.66381293535499</c:v>
                </c:pt>
                <c:pt idx="20">
                  <c:v>37.835583432696183</c:v>
                </c:pt>
                <c:pt idx="21">
                  <c:v>37.810699867271751</c:v>
                </c:pt>
                <c:pt idx="22">
                  <c:v>35.244349701880346</c:v>
                </c:pt>
                <c:pt idx="23">
                  <c:v>37.659075401060669</c:v>
                </c:pt>
                <c:pt idx="24">
                  <c:v>32.561717223239306</c:v>
                </c:pt>
                <c:pt idx="25">
                  <c:v>34.456742046971364</c:v>
                </c:pt>
                <c:pt idx="26">
                  <c:v>33.565550278319286</c:v>
                </c:pt>
                <c:pt idx="27">
                  <c:v>32.618689523766562</c:v>
                </c:pt>
              </c:numCache>
            </c:numRef>
          </c:val>
        </c:ser>
        <c:marker val="1"/>
        <c:axId val="53458048"/>
        <c:axId val="53459584"/>
      </c:lineChart>
      <c:catAx>
        <c:axId val="53458048"/>
        <c:scaling>
          <c:orientation val="minMax"/>
        </c:scaling>
        <c:axPos val="b"/>
        <c:numFmt formatCode="General" sourceLinked="1"/>
        <c:tickLblPos val="nextTo"/>
        <c:crossAx val="53459584"/>
        <c:crosses val="autoZero"/>
        <c:auto val="1"/>
        <c:lblAlgn val="ctr"/>
        <c:lblOffset val="100"/>
      </c:catAx>
      <c:valAx>
        <c:axId val="53459584"/>
        <c:scaling>
          <c:orientation val="minMax"/>
        </c:scaling>
        <c:axPos val="l"/>
        <c:majorGridlines/>
        <c:numFmt formatCode="General" sourceLinked="1"/>
        <c:tickLblPos val="nextTo"/>
        <c:crossAx val="53458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438023038094114"/>
          <c:y val="3.8999218732344805E-2"/>
          <c:w val="0.22654789707202352"/>
          <c:h val="0.17637456608246549"/>
        </c:manualLayout>
      </c:layout>
      <c:spPr>
        <a:solidFill>
          <a:sysClr val="window" lastClr="FFFFFF"/>
        </a:solidFill>
      </c:spPr>
      <c:txPr>
        <a:bodyPr/>
        <a:lstStyle/>
        <a:p>
          <a:pPr>
            <a:defRPr sz="1600">
              <a:solidFill>
                <a:srgbClr val="000000"/>
              </a:solidFill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8571741032371027E-2"/>
          <c:y val="5.1400554097404488E-2"/>
          <c:w val="0.84271916010498693"/>
          <c:h val="0.79822506561679785"/>
        </c:manualLayout>
      </c:layout>
      <c:lineChart>
        <c:grouping val="standard"/>
        <c:ser>
          <c:idx val="1"/>
          <c:order val="0"/>
          <c:tx>
            <c:strRef>
              <c:f>sex!$B$2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92D050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sex!$A$15:$A$42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sex!$B$15:$B$42</c:f>
              <c:numCache>
                <c:formatCode>General</c:formatCode>
                <c:ptCount val="28"/>
                <c:pt idx="0">
                  <c:v>58.137418343785868</c:v>
                </c:pt>
                <c:pt idx="1">
                  <c:v>55.053495036885778</c:v>
                </c:pt>
                <c:pt idx="2">
                  <c:v>56.800925158452024</c:v>
                </c:pt>
                <c:pt idx="3">
                  <c:v>60.819772397011988</c:v>
                </c:pt>
                <c:pt idx="4">
                  <c:v>62.013085289205534</c:v>
                </c:pt>
                <c:pt idx="5">
                  <c:v>66.365502985443328</c:v>
                </c:pt>
                <c:pt idx="6">
                  <c:v>58.875766802319497</c:v>
                </c:pt>
                <c:pt idx="7">
                  <c:v>66.213077045212316</c:v>
                </c:pt>
                <c:pt idx="8">
                  <c:v>61.49294683480705</c:v>
                </c:pt>
                <c:pt idx="9">
                  <c:v>50.95537883336501</c:v>
                </c:pt>
                <c:pt idx="10">
                  <c:v>60.393730588364548</c:v>
                </c:pt>
                <c:pt idx="11">
                  <c:v>59.40155105396552</c:v>
                </c:pt>
                <c:pt idx="12">
                  <c:v>58.171598498150459</c:v>
                </c:pt>
                <c:pt idx="13">
                  <c:v>51.995803976231123</c:v>
                </c:pt>
                <c:pt idx="14">
                  <c:v>45.546030030895473</c:v>
                </c:pt>
                <c:pt idx="15">
                  <c:v>56.795666217451135</c:v>
                </c:pt>
                <c:pt idx="16">
                  <c:v>58.207602952386594</c:v>
                </c:pt>
                <c:pt idx="17">
                  <c:v>50.988851285462857</c:v>
                </c:pt>
                <c:pt idx="18">
                  <c:v>54.014473374918722</c:v>
                </c:pt>
                <c:pt idx="19">
                  <c:v>55.148407820616498</c:v>
                </c:pt>
                <c:pt idx="20">
                  <c:v>55.168220500179615</c:v>
                </c:pt>
                <c:pt idx="21">
                  <c:v>52.271580735051501</c:v>
                </c:pt>
                <c:pt idx="22">
                  <c:v>47.947006655483186</c:v>
                </c:pt>
                <c:pt idx="23">
                  <c:v>54.168637967154254</c:v>
                </c:pt>
                <c:pt idx="24">
                  <c:v>53.795941263634674</c:v>
                </c:pt>
                <c:pt idx="25">
                  <c:v>50.855209095930746</c:v>
                </c:pt>
                <c:pt idx="26">
                  <c:v>55.665686684950131</c:v>
                </c:pt>
                <c:pt idx="27">
                  <c:v>48.915744943799325</c:v>
                </c:pt>
              </c:numCache>
            </c:numRef>
          </c:val>
        </c:ser>
        <c:ser>
          <c:idx val="2"/>
          <c:order val="1"/>
          <c:tx>
            <c:strRef>
              <c:f>sex!$C$2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1F497D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sex!$A$15:$A$42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sex!$C$15:$C$42</c:f>
              <c:numCache>
                <c:formatCode>General</c:formatCode>
                <c:ptCount val="28"/>
                <c:pt idx="0">
                  <c:v>41.862581656214132</c:v>
                </c:pt>
                <c:pt idx="1">
                  <c:v>44.946504963114208</c:v>
                </c:pt>
                <c:pt idx="2">
                  <c:v>43.199074841547969</c:v>
                </c:pt>
                <c:pt idx="3">
                  <c:v>39.180227602988005</c:v>
                </c:pt>
                <c:pt idx="4">
                  <c:v>37.986914710794444</c:v>
                </c:pt>
                <c:pt idx="5">
                  <c:v>33.634497014556665</c:v>
                </c:pt>
                <c:pt idx="6">
                  <c:v>41.124233197680496</c:v>
                </c:pt>
                <c:pt idx="7">
                  <c:v>33.786922954787713</c:v>
                </c:pt>
                <c:pt idx="8">
                  <c:v>38.50705316519295</c:v>
                </c:pt>
                <c:pt idx="9">
                  <c:v>49.044621166634968</c:v>
                </c:pt>
                <c:pt idx="10">
                  <c:v>39.606269411635424</c:v>
                </c:pt>
                <c:pt idx="11">
                  <c:v>40.59844894603448</c:v>
                </c:pt>
                <c:pt idx="12">
                  <c:v>41.828401501849527</c:v>
                </c:pt>
                <c:pt idx="13">
                  <c:v>48.004196023768884</c:v>
                </c:pt>
                <c:pt idx="14">
                  <c:v>54.453969969104499</c:v>
                </c:pt>
                <c:pt idx="15">
                  <c:v>43.2043337825489</c:v>
                </c:pt>
                <c:pt idx="16">
                  <c:v>41.792397047613399</c:v>
                </c:pt>
                <c:pt idx="17">
                  <c:v>49.011148714537121</c:v>
                </c:pt>
                <c:pt idx="18">
                  <c:v>45.985526625081285</c:v>
                </c:pt>
                <c:pt idx="19">
                  <c:v>44.851592179383452</c:v>
                </c:pt>
                <c:pt idx="20">
                  <c:v>44.831779499820385</c:v>
                </c:pt>
                <c:pt idx="21">
                  <c:v>47.728419264948521</c:v>
                </c:pt>
                <c:pt idx="22">
                  <c:v>52.052993344516786</c:v>
                </c:pt>
                <c:pt idx="23">
                  <c:v>45.83136203284576</c:v>
                </c:pt>
                <c:pt idx="24">
                  <c:v>46.204058736365319</c:v>
                </c:pt>
                <c:pt idx="25">
                  <c:v>49.144790904069261</c:v>
                </c:pt>
                <c:pt idx="26">
                  <c:v>44.334313315049883</c:v>
                </c:pt>
                <c:pt idx="27">
                  <c:v>51.084255056200639</c:v>
                </c:pt>
              </c:numCache>
            </c:numRef>
          </c:val>
        </c:ser>
        <c:marker val="1"/>
        <c:axId val="53509120"/>
        <c:axId val="53515008"/>
      </c:lineChart>
      <c:catAx>
        <c:axId val="53509120"/>
        <c:scaling>
          <c:orientation val="minMax"/>
        </c:scaling>
        <c:axPos val="b"/>
        <c:numFmt formatCode="General" sourceLinked="1"/>
        <c:tickLblPos val="nextTo"/>
        <c:crossAx val="53515008"/>
        <c:crosses val="autoZero"/>
        <c:auto val="1"/>
        <c:lblAlgn val="ctr"/>
        <c:lblOffset val="100"/>
      </c:catAx>
      <c:valAx>
        <c:axId val="53515008"/>
        <c:scaling>
          <c:orientation val="minMax"/>
        </c:scaling>
        <c:axPos val="l"/>
        <c:majorGridlines/>
        <c:numFmt formatCode="General" sourceLinked="1"/>
        <c:tickLblPos val="nextTo"/>
        <c:crossAx val="53509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65276920551197"/>
          <c:y val="2.1866818077629614E-2"/>
          <c:w val="0.16047841913676567"/>
          <c:h val="0.13272898844422462"/>
        </c:manualLayout>
      </c:layout>
      <c:spPr>
        <a:solidFill>
          <a:sysClr val="window" lastClr="FFFFFF"/>
        </a:solidFill>
      </c:spPr>
      <c:txPr>
        <a:bodyPr/>
        <a:lstStyle/>
        <a:p>
          <a:pPr>
            <a:defRPr sz="1600">
              <a:solidFill>
                <a:srgbClr val="000000"/>
              </a:solidFill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1753501121148477E-2"/>
          <c:y val="2.2157977485286688E-2"/>
          <c:w val="0.86226535063398835"/>
          <c:h val="0.83946448226229786"/>
        </c:manualLayout>
      </c:layout>
      <c:lineChart>
        <c:grouping val="standard"/>
        <c:ser>
          <c:idx val="0"/>
          <c:order val="0"/>
          <c:tx>
            <c:strRef>
              <c:f>tenure!$B$2</c:f>
              <c:strCache>
                <c:ptCount val="1"/>
                <c:pt idx="0">
                  <c:v>Owns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tenure!$A$15:$A$42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tenure!$B$15:$B$42</c:f>
              <c:numCache>
                <c:formatCode>General</c:formatCode>
                <c:ptCount val="28"/>
                <c:pt idx="0">
                  <c:v>20.147797868836946</c:v>
                </c:pt>
                <c:pt idx="1">
                  <c:v>24.431351033575304</c:v>
                </c:pt>
                <c:pt idx="2">
                  <c:v>19.248814230947332</c:v>
                </c:pt>
                <c:pt idx="3">
                  <c:v>10.477391968821518</c:v>
                </c:pt>
                <c:pt idx="4">
                  <c:v>32.393393636932032</c:v>
                </c:pt>
                <c:pt idx="5">
                  <c:v>28.861159205318209</c:v>
                </c:pt>
                <c:pt idx="6">
                  <c:v>24.668226928501351</c:v>
                </c:pt>
                <c:pt idx="7">
                  <c:v>25.228786052683677</c:v>
                </c:pt>
                <c:pt idx="8">
                  <c:v>31.916533262969811</c:v>
                </c:pt>
                <c:pt idx="9">
                  <c:v>27.401298038315236</c:v>
                </c:pt>
                <c:pt idx="10">
                  <c:v>36.604764491561745</c:v>
                </c:pt>
                <c:pt idx="11">
                  <c:v>28.27444278530804</c:v>
                </c:pt>
                <c:pt idx="12">
                  <c:v>35.71748295607776</c:v>
                </c:pt>
                <c:pt idx="13">
                  <c:v>35.760987388675659</c:v>
                </c:pt>
                <c:pt idx="14">
                  <c:v>43.304319776100542</c:v>
                </c:pt>
                <c:pt idx="15">
                  <c:v>35.173226946812861</c:v>
                </c:pt>
                <c:pt idx="16">
                  <c:v>37.761158322076675</c:v>
                </c:pt>
                <c:pt idx="17">
                  <c:v>39.021380418934086</c:v>
                </c:pt>
                <c:pt idx="18">
                  <c:v>42.450124235018748</c:v>
                </c:pt>
                <c:pt idx="19">
                  <c:v>35.605253992835969</c:v>
                </c:pt>
                <c:pt idx="20">
                  <c:v>41.044583172138296</c:v>
                </c:pt>
                <c:pt idx="21">
                  <c:v>36.898847517798224</c:v>
                </c:pt>
                <c:pt idx="22">
                  <c:v>39.832176850653575</c:v>
                </c:pt>
                <c:pt idx="23">
                  <c:v>43.09775355651383</c:v>
                </c:pt>
                <c:pt idx="24">
                  <c:v>40.462942839613987</c:v>
                </c:pt>
                <c:pt idx="25">
                  <c:v>40.545903971039586</c:v>
                </c:pt>
                <c:pt idx="26">
                  <c:v>41.355701306019782</c:v>
                </c:pt>
                <c:pt idx="27">
                  <c:v>43.741561513889145</c:v>
                </c:pt>
              </c:numCache>
            </c:numRef>
          </c:val>
        </c:ser>
        <c:ser>
          <c:idx val="1"/>
          <c:order val="1"/>
          <c:tx>
            <c:strRef>
              <c:f>tenure!$C$2</c:f>
              <c:strCache>
                <c:ptCount val="1"/>
                <c:pt idx="0">
                  <c:v>Rents</c:v>
                </c:pt>
              </c:strCache>
            </c:strRef>
          </c:tx>
          <c:spPr>
            <a:ln>
              <a:solidFill>
                <a:srgbClr val="92D050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tenure!$A$15:$A$42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tenure!$C$15:$C$42</c:f>
              <c:numCache>
                <c:formatCode>General</c:formatCode>
                <c:ptCount val="28"/>
                <c:pt idx="0">
                  <c:v>71.548971812595482</c:v>
                </c:pt>
                <c:pt idx="1">
                  <c:v>73.278368756179958</c:v>
                </c:pt>
                <c:pt idx="2">
                  <c:v>79.034428279236124</c:v>
                </c:pt>
                <c:pt idx="3">
                  <c:v>89.522608031178478</c:v>
                </c:pt>
                <c:pt idx="4">
                  <c:v>67.606606363067968</c:v>
                </c:pt>
                <c:pt idx="5">
                  <c:v>71.138840794681741</c:v>
                </c:pt>
                <c:pt idx="6">
                  <c:v>73.747012723149894</c:v>
                </c:pt>
                <c:pt idx="7">
                  <c:v>71.864343214517504</c:v>
                </c:pt>
                <c:pt idx="8">
                  <c:v>67.205140418906282</c:v>
                </c:pt>
                <c:pt idx="9">
                  <c:v>71.917384936354168</c:v>
                </c:pt>
                <c:pt idx="10">
                  <c:v>62.595471223011153</c:v>
                </c:pt>
                <c:pt idx="11">
                  <c:v>69.361042173061804</c:v>
                </c:pt>
                <c:pt idx="12">
                  <c:v>63.788999879308001</c:v>
                </c:pt>
                <c:pt idx="13">
                  <c:v>62.576263596149055</c:v>
                </c:pt>
                <c:pt idx="14">
                  <c:v>56.239277884049017</c:v>
                </c:pt>
                <c:pt idx="15">
                  <c:v>63.150151001941126</c:v>
                </c:pt>
                <c:pt idx="16">
                  <c:v>62.238841677923325</c:v>
                </c:pt>
                <c:pt idx="17">
                  <c:v>60.231040957622724</c:v>
                </c:pt>
                <c:pt idx="18">
                  <c:v>56.486716225823741</c:v>
                </c:pt>
                <c:pt idx="19">
                  <c:v>63.068455970400969</c:v>
                </c:pt>
                <c:pt idx="20">
                  <c:v>58.124039591788524</c:v>
                </c:pt>
                <c:pt idx="21">
                  <c:v>62.605610767330731</c:v>
                </c:pt>
                <c:pt idx="22">
                  <c:v>59.230752978430608</c:v>
                </c:pt>
                <c:pt idx="23">
                  <c:v>56.664979049618026</c:v>
                </c:pt>
                <c:pt idx="24">
                  <c:v>59.330566382717805</c:v>
                </c:pt>
                <c:pt idx="25">
                  <c:v>59.119735411674206</c:v>
                </c:pt>
                <c:pt idx="26">
                  <c:v>58.418366603179813</c:v>
                </c:pt>
                <c:pt idx="27">
                  <c:v>54.117976549934141</c:v>
                </c:pt>
              </c:numCache>
            </c:numRef>
          </c:val>
        </c:ser>
        <c:marker val="1"/>
        <c:axId val="53560448"/>
        <c:axId val="53561984"/>
      </c:lineChart>
      <c:catAx>
        <c:axId val="53560448"/>
        <c:scaling>
          <c:orientation val="minMax"/>
        </c:scaling>
        <c:axPos val="b"/>
        <c:numFmt formatCode="General" sourceLinked="1"/>
        <c:tickLblPos val="nextTo"/>
        <c:crossAx val="53561984"/>
        <c:crosses val="autoZero"/>
        <c:auto val="1"/>
        <c:lblAlgn val="ctr"/>
        <c:lblOffset val="100"/>
      </c:catAx>
      <c:valAx>
        <c:axId val="53561984"/>
        <c:scaling>
          <c:orientation val="minMax"/>
        </c:scaling>
        <c:axPos val="l"/>
        <c:majorGridlines/>
        <c:numFmt formatCode="General" sourceLinked="1"/>
        <c:tickLblPos val="nextTo"/>
        <c:crossAx val="53560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402390986756088"/>
          <c:y val="2.3124271597046685E-2"/>
          <c:w val="0.14579812206572787"/>
          <c:h val="0.12322030310727296"/>
        </c:manualLayout>
      </c:layout>
      <c:spPr>
        <a:solidFill>
          <a:sysClr val="window" lastClr="FFFFFF"/>
        </a:solidFill>
      </c:spPr>
      <c:txPr>
        <a:bodyPr/>
        <a:lstStyle/>
        <a:p>
          <a:pPr>
            <a:defRPr sz="1600">
              <a:solidFill>
                <a:srgbClr val="000000"/>
              </a:solidFill>
            </a:defRPr>
          </a:pPr>
          <a:endParaRPr lang="en-US"/>
        </a:p>
      </c:txPr>
    </c:legend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6798929545571565E-2"/>
          <c:y val="3.0027098539660242E-2"/>
          <c:w val="0.89906467573906157"/>
          <c:h val="0.83974764817683856"/>
        </c:manualLayout>
      </c:layout>
      <c:lineChart>
        <c:grouping val="standard"/>
        <c:ser>
          <c:idx val="1"/>
          <c:order val="0"/>
          <c:tx>
            <c:strRef>
              <c:f>child!$B$2</c:f>
              <c:strCache>
                <c:ptCount val="1"/>
                <c:pt idx="0">
                  <c:v>None</c:v>
                </c:pt>
              </c:strCache>
            </c:strRef>
          </c:tx>
          <c:spPr>
            <a:ln>
              <a:solidFill>
                <a:srgbClr val="92D050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child!$A$15:$A$42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child!$B$15:$B$42</c:f>
              <c:numCache>
                <c:formatCode>General</c:formatCode>
                <c:ptCount val="28"/>
                <c:pt idx="0">
                  <c:v>76.74752949737497</c:v>
                </c:pt>
                <c:pt idx="1">
                  <c:v>77.958996702968477</c:v>
                </c:pt>
                <c:pt idx="2">
                  <c:v>63.511989421332579</c:v>
                </c:pt>
                <c:pt idx="3">
                  <c:v>77.642010233751265</c:v>
                </c:pt>
                <c:pt idx="4">
                  <c:v>73.185545753010047</c:v>
                </c:pt>
                <c:pt idx="5">
                  <c:v>73.1727986081859</c:v>
                </c:pt>
                <c:pt idx="6">
                  <c:v>76.221847437802268</c:v>
                </c:pt>
                <c:pt idx="7">
                  <c:v>78.160549730853916</c:v>
                </c:pt>
                <c:pt idx="8">
                  <c:v>79.906561116969954</c:v>
                </c:pt>
                <c:pt idx="9">
                  <c:v>71.556272623445579</c:v>
                </c:pt>
                <c:pt idx="10">
                  <c:v>75.40295688555868</c:v>
                </c:pt>
                <c:pt idx="11">
                  <c:v>70.329640894281866</c:v>
                </c:pt>
                <c:pt idx="12">
                  <c:v>67.881830133526378</c:v>
                </c:pt>
                <c:pt idx="13">
                  <c:v>67.959492564162716</c:v>
                </c:pt>
                <c:pt idx="14">
                  <c:v>66.84106459810819</c:v>
                </c:pt>
                <c:pt idx="15">
                  <c:v>66.876909436285089</c:v>
                </c:pt>
                <c:pt idx="16">
                  <c:v>70.013800489178522</c:v>
                </c:pt>
                <c:pt idx="17">
                  <c:v>68.561872503729177</c:v>
                </c:pt>
                <c:pt idx="18">
                  <c:v>65.312086834660903</c:v>
                </c:pt>
                <c:pt idx="19">
                  <c:v>59.821189387195524</c:v>
                </c:pt>
                <c:pt idx="20">
                  <c:v>64.755054246213561</c:v>
                </c:pt>
                <c:pt idx="21">
                  <c:v>67.788406900051754</c:v>
                </c:pt>
                <c:pt idx="22">
                  <c:v>62.443970570436655</c:v>
                </c:pt>
                <c:pt idx="23">
                  <c:v>63.202418820671468</c:v>
                </c:pt>
                <c:pt idx="24">
                  <c:v>61.726483692731911</c:v>
                </c:pt>
                <c:pt idx="25">
                  <c:v>61.963793042122035</c:v>
                </c:pt>
                <c:pt idx="26">
                  <c:v>57.7107535355971</c:v>
                </c:pt>
                <c:pt idx="27">
                  <c:v>59.70737352940214</c:v>
                </c:pt>
              </c:numCache>
            </c:numRef>
          </c:val>
        </c:ser>
        <c:ser>
          <c:idx val="0"/>
          <c:order val="1"/>
          <c:tx>
            <c:strRef>
              <c:f>child!$G$2</c:f>
              <c:strCache>
                <c:ptCount val="1"/>
                <c:pt idx="0">
                  <c:v>1 or More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child!$A$15:$A$42</c:f>
              <c:numCache>
                <c:formatCode>General</c:formatCode>
                <c:ptCount val="28"/>
                <c:pt idx="0">
                  <c:v>2003.1</c:v>
                </c:pt>
                <c:pt idx="1">
                  <c:v>2003.2</c:v>
                </c:pt>
                <c:pt idx="2">
                  <c:v>2003.3</c:v>
                </c:pt>
                <c:pt idx="3">
                  <c:v>2003.4</c:v>
                </c:pt>
                <c:pt idx="4">
                  <c:v>2004.1</c:v>
                </c:pt>
                <c:pt idx="5">
                  <c:v>2004.2</c:v>
                </c:pt>
                <c:pt idx="6">
                  <c:v>2004.3</c:v>
                </c:pt>
                <c:pt idx="7">
                  <c:v>2004.4</c:v>
                </c:pt>
                <c:pt idx="8">
                  <c:v>2005.1</c:v>
                </c:pt>
                <c:pt idx="9">
                  <c:v>2005.2</c:v>
                </c:pt>
                <c:pt idx="10">
                  <c:v>2005.3</c:v>
                </c:pt>
                <c:pt idx="11">
                  <c:v>2005.4</c:v>
                </c:pt>
                <c:pt idx="12">
                  <c:v>2006.1</c:v>
                </c:pt>
                <c:pt idx="13">
                  <c:v>2006.2</c:v>
                </c:pt>
                <c:pt idx="14">
                  <c:v>2006.3</c:v>
                </c:pt>
                <c:pt idx="15">
                  <c:v>2006.4</c:v>
                </c:pt>
                <c:pt idx="16">
                  <c:v>2007.1</c:v>
                </c:pt>
                <c:pt idx="17">
                  <c:v>2007.2</c:v>
                </c:pt>
                <c:pt idx="18">
                  <c:v>2007.3</c:v>
                </c:pt>
                <c:pt idx="19">
                  <c:v>2007.4</c:v>
                </c:pt>
                <c:pt idx="20">
                  <c:v>2008.1</c:v>
                </c:pt>
                <c:pt idx="21">
                  <c:v>2008.2</c:v>
                </c:pt>
                <c:pt idx="22">
                  <c:v>2008.3</c:v>
                </c:pt>
                <c:pt idx="23">
                  <c:v>2008.4</c:v>
                </c:pt>
                <c:pt idx="24">
                  <c:v>2009.1</c:v>
                </c:pt>
                <c:pt idx="25">
                  <c:v>2009.2</c:v>
                </c:pt>
                <c:pt idx="26">
                  <c:v>2009.3</c:v>
                </c:pt>
                <c:pt idx="27">
                  <c:v>2009.4</c:v>
                </c:pt>
              </c:numCache>
            </c:numRef>
          </c:cat>
          <c:val>
            <c:numRef>
              <c:f>child!$G$15:$G$42</c:f>
              <c:numCache>
                <c:formatCode>General</c:formatCode>
                <c:ptCount val="28"/>
                <c:pt idx="0">
                  <c:v>23.252470502625059</c:v>
                </c:pt>
                <c:pt idx="1">
                  <c:v>22.041003297031491</c:v>
                </c:pt>
                <c:pt idx="2">
                  <c:v>36.48801057866735</c:v>
                </c:pt>
                <c:pt idx="3">
                  <c:v>22.357989766248693</c:v>
                </c:pt>
                <c:pt idx="4">
                  <c:v>26.814454246989921</c:v>
                </c:pt>
                <c:pt idx="5">
                  <c:v>26.827201391814061</c:v>
                </c:pt>
                <c:pt idx="6">
                  <c:v>23.778152562197711</c:v>
                </c:pt>
                <c:pt idx="7">
                  <c:v>21.839450269146067</c:v>
                </c:pt>
                <c:pt idx="8">
                  <c:v>20.093438883030029</c:v>
                </c:pt>
                <c:pt idx="9">
                  <c:v>28.443727376554392</c:v>
                </c:pt>
                <c:pt idx="10">
                  <c:v>24.597043114441316</c:v>
                </c:pt>
                <c:pt idx="11">
                  <c:v>29.670359105718077</c:v>
                </c:pt>
                <c:pt idx="12">
                  <c:v>32.118169866473522</c:v>
                </c:pt>
                <c:pt idx="13">
                  <c:v>32.040507435837277</c:v>
                </c:pt>
                <c:pt idx="14">
                  <c:v>33.158935401891817</c:v>
                </c:pt>
                <c:pt idx="15">
                  <c:v>33.123090563714904</c:v>
                </c:pt>
                <c:pt idx="16">
                  <c:v>29.986199510821489</c:v>
                </c:pt>
                <c:pt idx="17">
                  <c:v>31.438127496270777</c:v>
                </c:pt>
                <c:pt idx="18">
                  <c:v>34.687913165339047</c:v>
                </c:pt>
                <c:pt idx="19">
                  <c:v>40.178810612804462</c:v>
                </c:pt>
                <c:pt idx="20">
                  <c:v>35.244945753786418</c:v>
                </c:pt>
                <c:pt idx="21">
                  <c:v>32.211593099948225</c:v>
                </c:pt>
                <c:pt idx="22">
                  <c:v>37.556029429563303</c:v>
                </c:pt>
                <c:pt idx="23">
                  <c:v>36.797581179328546</c:v>
                </c:pt>
                <c:pt idx="24">
                  <c:v>38.273516307268082</c:v>
                </c:pt>
                <c:pt idx="25">
                  <c:v>38.03620695787798</c:v>
                </c:pt>
                <c:pt idx="26">
                  <c:v>42.289246464402886</c:v>
                </c:pt>
                <c:pt idx="27">
                  <c:v>40.29262647059786</c:v>
                </c:pt>
              </c:numCache>
            </c:numRef>
          </c:val>
        </c:ser>
        <c:marker val="1"/>
        <c:axId val="53619712"/>
        <c:axId val="53576448"/>
      </c:lineChart>
      <c:catAx>
        <c:axId val="53619712"/>
        <c:scaling>
          <c:orientation val="minMax"/>
        </c:scaling>
        <c:axPos val="b"/>
        <c:numFmt formatCode="General" sourceLinked="1"/>
        <c:tickLblPos val="nextTo"/>
        <c:crossAx val="53576448"/>
        <c:crosses val="autoZero"/>
        <c:auto val="1"/>
        <c:lblAlgn val="ctr"/>
        <c:lblOffset val="100"/>
      </c:catAx>
      <c:valAx>
        <c:axId val="53576448"/>
        <c:scaling>
          <c:orientation val="minMax"/>
        </c:scaling>
        <c:axPos val="l"/>
        <c:majorGridlines/>
        <c:numFmt formatCode="General" sourceLinked="1"/>
        <c:tickLblPos val="nextTo"/>
        <c:crossAx val="53619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339861929023581"/>
          <c:y val="3.4776035604245151E-2"/>
          <c:w val="0.16191417249314424"/>
          <c:h val="0.1062909049412304"/>
        </c:manualLayout>
      </c:layout>
      <c:spPr>
        <a:solidFill>
          <a:sysClr val="window" lastClr="FFFFFF"/>
        </a:solidFill>
      </c:spPr>
      <c:txPr>
        <a:bodyPr/>
        <a:lstStyle/>
        <a:p>
          <a:pPr>
            <a:defRPr sz="1600">
              <a:solidFill>
                <a:srgbClr val="000000"/>
              </a:solidFill>
            </a:defRPr>
          </a:pPr>
          <a:endParaRPr lang="en-US"/>
        </a:p>
      </c:txPr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0.21688</cdr:x>
      <cdr:y>0.05087</cdr:y>
    </cdr:from>
    <cdr:to>
      <cdr:x>0.94118</cdr:x>
      <cdr:y>0.13355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39850" y="241542"/>
          <a:ext cx="4808550" cy="3925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Telephone</a:t>
          </a:r>
          <a:r>
            <a:rPr lang="en-US" sz="1800" baseline="0" dirty="0"/>
            <a:t> Use by Quarter: 2000.1 - 2009.4</a:t>
          </a:r>
          <a:endParaRPr 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0.35085</cdr:x>
      <cdr:y>0.04593</cdr:y>
    </cdr:from>
    <cdr:to>
      <cdr:x>0.71407</cdr:x>
      <cdr:y>0.13361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2176" y="209550"/>
          <a:ext cx="2238375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Age:</a:t>
          </a:r>
          <a:r>
            <a:rPr lang="en-US" sz="1800" baseline="0" dirty="0"/>
            <a:t> Cell Only</a:t>
          </a:r>
          <a:endParaRPr lang="en-US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0.31605</cdr:x>
      <cdr:y>0.05806</cdr:y>
    </cdr:from>
    <cdr:to>
      <cdr:x>0.74068</cdr:x>
      <cdr:y>0.15269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57376" y="257176"/>
          <a:ext cx="2495550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Family Type: Cell Only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0.41766</cdr:x>
      <cdr:y>0.05228</cdr:y>
    </cdr:from>
    <cdr:to>
      <cdr:x>0.71095</cdr:x>
      <cdr:y>0.11908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15640" y="259080"/>
          <a:ext cx="2258112" cy="33106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Sex: Cell Only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0.34838</cdr:x>
      <cdr:y>0.0369</cdr:y>
    </cdr:from>
    <cdr:to>
      <cdr:x>0.68488</cdr:x>
      <cdr:y>0.0984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2682240" y="182880"/>
          <a:ext cx="2590800" cy="304800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800" dirty="0">
              <a:latin typeface="+mn-lt"/>
            </a:rPr>
            <a:t>Owns/Rents</a:t>
          </a:r>
          <a:r>
            <a:rPr lang="en-US" sz="1800" baseline="0" dirty="0">
              <a:latin typeface="+mn-lt"/>
            </a:rPr>
            <a:t>: Cell Only</a:t>
          </a:r>
          <a:endParaRPr lang="en-US" sz="1800" dirty="0">
            <a:latin typeface="+mn-lt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0.31869</cdr:x>
      <cdr:y>0.0369</cdr:y>
    </cdr:from>
    <cdr:to>
      <cdr:x>0.76405</cdr:x>
      <cdr:y>0.11168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53640" y="182880"/>
          <a:ext cx="3429000" cy="370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Children in HH: Cell Only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14675" cy="4730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71938" y="0"/>
            <a:ext cx="3114675" cy="47307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pPr>
              <a:defRPr/>
            </a:pPr>
            <a:fld id="{4A0699C9-F892-4D4B-9F80-82C2FB5AB8BB}" type="datetimeFigureOut">
              <a:rPr lang="en-US"/>
              <a:pPr>
                <a:defRPr/>
              </a:pPr>
              <a:t>6/13/2010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74138"/>
            <a:ext cx="3114675" cy="4730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71938" y="8974138"/>
            <a:ext cx="3114675" cy="4730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pPr>
              <a:defRPr/>
            </a:pPr>
            <a:fld id="{F9F8F5AB-7E59-4083-ADA0-D8AE4B459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14675" cy="473075"/>
          </a:xfrm>
          <a:prstGeom prst="rect">
            <a:avLst/>
          </a:prstGeom>
        </p:spPr>
        <p:txBody>
          <a:bodyPr vert="horz" lIns="95052" tIns="47526" rIns="95052" bIns="475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71938" y="0"/>
            <a:ext cx="3114675" cy="473075"/>
          </a:xfrm>
          <a:prstGeom prst="rect">
            <a:avLst/>
          </a:prstGeom>
        </p:spPr>
        <p:txBody>
          <a:bodyPr vert="horz" lIns="95052" tIns="47526" rIns="95052" bIns="475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AA6E387-4D5C-4577-A554-47D596CD0FC3}" type="datetimeFigureOut">
              <a:rPr lang="en-US"/>
              <a:pPr>
                <a:defRPr/>
              </a:pPr>
              <a:t>6/13/2010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52" tIns="47526" rIns="95052" bIns="475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9138" y="4487863"/>
            <a:ext cx="5749925" cy="4252912"/>
          </a:xfrm>
          <a:prstGeom prst="rect">
            <a:avLst/>
          </a:prstGeom>
        </p:spPr>
        <p:txBody>
          <a:bodyPr vert="horz" lIns="95052" tIns="47526" rIns="95052" bIns="4752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138"/>
            <a:ext cx="3114675" cy="473075"/>
          </a:xfrm>
          <a:prstGeom prst="rect">
            <a:avLst/>
          </a:prstGeom>
        </p:spPr>
        <p:txBody>
          <a:bodyPr vert="horz" lIns="95052" tIns="47526" rIns="95052" bIns="475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71938" y="8974138"/>
            <a:ext cx="3114675" cy="473075"/>
          </a:xfrm>
          <a:prstGeom prst="rect">
            <a:avLst/>
          </a:prstGeom>
        </p:spPr>
        <p:txBody>
          <a:bodyPr vert="horz" lIns="95052" tIns="47526" rIns="95052" bIns="475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0C6223D-39D7-40D9-A3CF-CA4FE755EF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Alcohol consumption consistent with (Blumberg, Luke, and </a:t>
            </a:r>
            <a:r>
              <a:rPr lang="en-US" dirty="0" err="1" smtClean="0"/>
              <a:t>Cynamon</a:t>
            </a:r>
            <a:r>
              <a:rPr lang="en-US" dirty="0" smtClean="0"/>
              <a:t> 2006)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 variables that are statistically significant:</a:t>
            </a:r>
          </a:p>
          <a:p>
            <a:r>
              <a:rPr lang="en-US" dirty="0" smtClean="0"/>
              <a:t>Number of attempts -87.25</a:t>
            </a:r>
          </a:p>
          <a:p>
            <a:r>
              <a:rPr lang="en-US" dirty="0" smtClean="0"/>
              <a:t>Refusal conversion -457.42</a:t>
            </a:r>
          </a:p>
          <a:p>
            <a:r>
              <a:rPr lang="en-US" dirty="0" smtClean="0"/>
              <a:t>Completion by telephone: -89.30 NOT SIG</a:t>
            </a:r>
          </a:p>
          <a:p>
            <a:r>
              <a:rPr lang="en-US" dirty="0" smtClean="0"/>
              <a:t>Never use records: -1268.15</a:t>
            </a:r>
          </a:p>
          <a:p>
            <a:r>
              <a:rPr lang="en-US" dirty="0" smtClean="0"/>
              <a:t>Missing on income 2055.14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 variables that are statistically significant: for total expenditures:</a:t>
            </a:r>
          </a:p>
          <a:p>
            <a:r>
              <a:rPr lang="en-US" dirty="0" smtClean="0"/>
              <a:t>Refusal conversion 405</a:t>
            </a:r>
          </a:p>
          <a:p>
            <a:r>
              <a:rPr lang="en-US" dirty="0" smtClean="0"/>
              <a:t>Completion by telephone: -348</a:t>
            </a:r>
          </a:p>
          <a:p>
            <a:r>
              <a:rPr lang="en-US" dirty="0" smtClean="0"/>
              <a:t>Never use records: 1082</a:t>
            </a:r>
          </a:p>
          <a:p>
            <a:r>
              <a:rPr lang="en-US" dirty="0" smtClean="0"/>
              <a:t>Missing on income -2125</a:t>
            </a:r>
          </a:p>
          <a:p>
            <a:r>
              <a:rPr lang="en-US" dirty="0" smtClean="0"/>
              <a:t>R2 = </a:t>
            </a:r>
          </a:p>
          <a:p>
            <a:r>
              <a:rPr lang="en-US" dirty="0" err="1" smtClean="0"/>
              <a:t>Goodints</a:t>
            </a:r>
            <a:r>
              <a:rPr lang="en-US" dirty="0" smtClean="0"/>
              <a:t> = 12</a:t>
            </a:r>
          </a:p>
          <a:p>
            <a:r>
              <a:rPr lang="en-US" dirty="0" smtClean="0"/>
              <a:t>Total exp = 38</a:t>
            </a:r>
          </a:p>
          <a:p>
            <a:r>
              <a:rPr lang="en-US" dirty="0" smtClean="0"/>
              <a:t>Contacts = 50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Proc logistic results for not completing all waves:</a:t>
            </a:r>
          </a:p>
          <a:p>
            <a:r>
              <a:rPr lang="en-US" dirty="0" smtClean="0"/>
              <a:t>R2 11 – 16</a:t>
            </a:r>
          </a:p>
          <a:p>
            <a:r>
              <a:rPr lang="en-US" dirty="0" smtClean="0"/>
              <a:t>Refusal conversion .618</a:t>
            </a:r>
          </a:p>
          <a:p>
            <a:r>
              <a:rPr lang="en-US" dirty="0" smtClean="0"/>
              <a:t>Completion by telephone: not sig</a:t>
            </a:r>
          </a:p>
          <a:p>
            <a:r>
              <a:rPr lang="en-US" dirty="0" smtClean="0"/>
              <a:t>Never use records: .718</a:t>
            </a:r>
          </a:p>
          <a:p>
            <a:r>
              <a:rPr lang="en-US" dirty="0" smtClean="0"/>
              <a:t>Missing on income .848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05D7F-BB97-4EF4-85F3-162336E8195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C6223D-39D7-40D9-A3CF-CA4FE755EF6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22437"/>
            <a:ext cx="7772400" cy="45259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2pPr>
            <a:lvl3pPr>
              <a:defRPr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3pPr>
            <a:lvl4pPr>
              <a:defRPr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4pPr>
            <a:lvl5pPr>
              <a:buClr>
                <a:srgbClr val="CE1126"/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85A3B-1089-4A90-9624-8CE8F04A20C7}" type="datetime1">
              <a:rPr lang="en-US"/>
              <a:pPr>
                <a:defRPr/>
              </a:pPr>
              <a:t>6/13/2010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6E8F7-90E9-4234-8F5E-1A49D6803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C0BF2-0128-48C3-B3B9-39D5F24ADCC9}" type="datetime1">
              <a:rPr lang="en-US"/>
              <a:pPr>
                <a:defRPr/>
              </a:pPr>
              <a:t>6/13/2010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07E64-D858-4686-BEC9-9DE3BFFDA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22437"/>
            <a:ext cx="3657600" cy="452596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192168"/>
                </a:solidFill>
              </a:defRPr>
            </a:lvl1pPr>
            <a:lvl2pPr>
              <a:defRPr sz="2400">
                <a:solidFill>
                  <a:srgbClr val="192168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E1126"/>
              </a:buClr>
              <a:buSzTx/>
              <a:buFont typeface="Calibri" pitchFamily="34" charset="0"/>
              <a:buChar char="–"/>
              <a:tabLst/>
              <a:defRPr sz="2000">
                <a:solidFill>
                  <a:srgbClr val="192168"/>
                </a:solidFill>
              </a:defRPr>
            </a:lvl3pPr>
            <a:lvl4pPr>
              <a:buFont typeface="Arial" pitchFamily="34" charset="0"/>
              <a:buChar char="•"/>
              <a:defRPr sz="1800">
                <a:solidFill>
                  <a:srgbClr val="192168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22437"/>
            <a:ext cx="3642360" cy="4525963"/>
          </a:xfrm>
        </p:spPr>
        <p:txBody>
          <a:bodyPr/>
          <a:lstStyle>
            <a:lvl1pPr>
              <a:defRPr sz="2800">
                <a:solidFill>
                  <a:srgbClr val="192168"/>
                </a:solidFill>
              </a:defRPr>
            </a:lvl1pPr>
            <a:lvl2pPr>
              <a:defRPr sz="2400">
                <a:solidFill>
                  <a:srgbClr val="192168"/>
                </a:solidFill>
              </a:defRPr>
            </a:lvl2pPr>
            <a:lvl3pPr>
              <a:defRPr sz="2000">
                <a:solidFill>
                  <a:srgbClr val="192168"/>
                </a:solidFill>
              </a:defRPr>
            </a:lvl3pPr>
            <a:lvl4pPr>
              <a:buFont typeface="Arial" pitchFamily="34" charset="0"/>
              <a:buChar char="•"/>
              <a:defRPr sz="1800">
                <a:solidFill>
                  <a:srgbClr val="192168"/>
                </a:solidFill>
              </a:defRPr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30B71-F02F-471D-BB91-D47A53318A3B}" type="datetime1">
              <a:rPr lang="en-US"/>
              <a:pPr>
                <a:defRPr/>
              </a:pPr>
              <a:t>6/13/2010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983DD-F7F3-4A2E-BF80-F4F1AB9330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46238"/>
            <a:ext cx="3657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285999"/>
            <a:ext cx="3657600" cy="3840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Tx/>
              <a:buFont typeface="Calibri" pitchFamily="34" charset="0"/>
              <a:buChar char="–"/>
              <a:tabLst/>
              <a:defRPr sz="1800" baseline="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646238"/>
            <a:ext cx="3657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285999"/>
            <a:ext cx="3657600" cy="3840163"/>
          </a:xfrm>
        </p:spPr>
        <p:txBody>
          <a:bodyPr/>
          <a:lstStyle>
            <a:lvl1pPr>
              <a:defRPr sz="240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E1126"/>
              </a:buClr>
              <a:buSzTx/>
              <a:buFont typeface="Wingdings 3" pitchFamily="18" charset="2"/>
              <a:buChar char=""/>
              <a:tabLst/>
              <a:defRPr sz="2000"/>
            </a:lvl2pPr>
            <a:lvl3pPr>
              <a:buFont typeface="Tahoma" pitchFamily="34" charset="0"/>
              <a:buChar char="–"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7478-98D3-4544-B46E-140784110EAF}" type="datetime1">
              <a:rPr lang="en-US"/>
              <a:pPr>
                <a:defRPr/>
              </a:pPr>
              <a:t>6/13/2010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80D92-8712-4543-AEB1-C9DEAD9305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(with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WINNT\Profiles\Himes_D\Desktop\logo_tal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8900" y="0"/>
            <a:ext cx="927100" cy="7086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6"/>
          <p:cNvSpPr txBox="1">
            <a:spLocks noChangeArrowheads="1"/>
          </p:cNvSpPr>
          <p:nvPr userDrawn="1"/>
        </p:nvSpPr>
        <p:spPr bwMode="auto">
          <a:xfrm>
            <a:off x="0" y="0"/>
            <a:ext cx="762115" cy="6858000"/>
          </a:xfrm>
          <a:prstGeom prst="rect">
            <a:avLst/>
          </a:prstGeom>
          <a:gradFill>
            <a:gsLst>
              <a:gs pos="0">
                <a:srgbClr val="192168"/>
              </a:gs>
              <a:gs pos="26000">
                <a:srgbClr val="192168">
                  <a:alpha val="79000"/>
                </a:srgbClr>
              </a:gs>
              <a:gs pos="78000">
                <a:srgbClr val="969EE6">
                  <a:alpha val="68000"/>
                </a:srgbClr>
              </a:gs>
              <a:gs pos="100000">
                <a:srgbClr val="CACEF2">
                  <a:alpha val="61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8288" rIns="18288"/>
          <a:lstStyle/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Bookman" pitchFamily="18" charset="0"/>
            </a:endParaRPr>
          </a:p>
          <a:p>
            <a:pPr algn="ctr">
              <a:defRPr/>
            </a:pPr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03120"/>
            <a:ext cx="7772400" cy="2286000"/>
          </a:xfrm>
        </p:spPr>
        <p:txBody>
          <a:bodyPr anchor="ctr"/>
          <a:lstStyle>
            <a:lvl1pPr algn="ct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122" name="Picture 2" descr="C:\WINNT\Profiles\Himes_D\Desktop\logo_vert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43600"/>
            <a:ext cx="758972" cy="914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3160713" cy="1162050"/>
          </a:xfrm>
        </p:spPr>
        <p:txBody>
          <a:bodyPr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73050"/>
            <a:ext cx="4648200" cy="5853113"/>
          </a:xfrm>
        </p:spPr>
        <p:txBody>
          <a:bodyPr/>
          <a:lstStyle>
            <a:lvl1pPr>
              <a:defRPr sz="3200">
                <a:solidFill>
                  <a:srgbClr val="192168"/>
                </a:solidFill>
              </a:defRPr>
            </a:lvl1pPr>
            <a:lvl2pPr>
              <a:defRPr sz="2800">
                <a:solidFill>
                  <a:srgbClr val="192168"/>
                </a:solidFill>
              </a:defRPr>
            </a:lvl2pPr>
            <a:lvl3pPr>
              <a:defRPr sz="2400">
                <a:solidFill>
                  <a:srgbClr val="192168"/>
                </a:solidFill>
              </a:defRPr>
            </a:lvl3pPr>
            <a:lvl4pPr>
              <a:defRPr sz="2000">
                <a:solidFill>
                  <a:srgbClr val="192168"/>
                </a:solidFill>
              </a:defRPr>
            </a:lvl4pPr>
            <a:lvl5pPr>
              <a:buClr>
                <a:srgbClr val="CE1126"/>
              </a:buClr>
              <a:defRPr sz="2000" baseline="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3160713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92168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A8AB-3401-47A8-B65B-23D91D179999}" type="datetime1">
              <a:rPr lang="en-US"/>
              <a:pPr>
                <a:defRPr/>
              </a:pPr>
              <a:t>6/13/2010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3734-BC97-4A83-AE60-97578BDF6C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4100" name="Picture 4" descr="C:\WINNT\Profiles\Himes_D\Desktop\logo_tal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6350"/>
            <a:ext cx="927100" cy="7080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Title">
    <p:bg>
      <p:bgPr>
        <a:gradFill rotWithShape="1">
          <a:gsLst>
            <a:gs pos="0">
              <a:srgbClr val="192168"/>
            </a:gs>
            <a:gs pos="54000">
              <a:srgbClr val="192168">
                <a:alpha val="89000"/>
              </a:srgbClr>
            </a:gs>
            <a:gs pos="100000">
              <a:srgbClr val="969EE6">
                <a:alpha val="5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 userDrawn="1"/>
        </p:nvSpPr>
        <p:spPr bwMode="auto">
          <a:xfrm>
            <a:off x="685800" y="2895600"/>
            <a:ext cx="7797800" cy="0"/>
          </a:xfrm>
          <a:prstGeom prst="line">
            <a:avLst/>
          </a:prstGeom>
          <a:noFill/>
          <a:ln w="76200">
            <a:solidFill>
              <a:srgbClr val="CE1126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828800"/>
          </a:xfrm>
          <a:prstGeom prst="rect">
            <a:avLst/>
          </a:prstGeom>
        </p:spPr>
        <p:txBody>
          <a:bodyPr anchor="b"/>
          <a:lstStyle>
            <a:lvl1pPr>
              <a:spcBef>
                <a:spcPts val="0"/>
              </a:spcBef>
              <a:defRPr sz="440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35814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Font typeface="Wingdings" pitchFamily="2" charset="2"/>
              <a:buNone/>
              <a:defRPr sz="36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">
    <p:bg>
      <p:bgPr>
        <a:gradFill rotWithShape="1">
          <a:gsLst>
            <a:gs pos="0">
              <a:srgbClr val="192168"/>
            </a:gs>
            <a:gs pos="54000">
              <a:srgbClr val="192168">
                <a:alpha val="89000"/>
              </a:srgbClr>
            </a:gs>
            <a:gs pos="100000">
              <a:srgbClr val="969EE6">
                <a:alpha val="5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"/>
          <p:cNvSpPr>
            <a:spLocks noChangeShapeType="1"/>
          </p:cNvSpPr>
          <p:nvPr userDrawn="1"/>
        </p:nvSpPr>
        <p:spPr bwMode="auto">
          <a:xfrm>
            <a:off x="685800" y="1828800"/>
            <a:ext cx="7797800" cy="0"/>
          </a:xfrm>
          <a:prstGeom prst="line">
            <a:avLst/>
          </a:prstGeom>
          <a:noFill/>
          <a:ln w="76200">
            <a:solidFill>
              <a:srgbClr val="CE1126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 userDrawn="1"/>
        </p:nvSpPr>
        <p:spPr bwMode="auto">
          <a:xfrm>
            <a:off x="762000" y="762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b="1" kern="0" dirty="0">
                <a:solidFill>
                  <a:schemeClr val="bg1"/>
                </a:solidFill>
                <a:latin typeface="Verdana" pitchFamily="34" charset="0"/>
                <a:ea typeface="+mj-ea"/>
                <a:cs typeface="+mj-cs"/>
              </a:rPr>
              <a:t>Contact Information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38100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4000">
                <a:solidFill>
                  <a:schemeClr val="bg1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752600"/>
            <a:ext cx="77724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 (not recommended)</a:t>
            </a:r>
          </a:p>
          <a:p>
            <a:pPr lvl="4"/>
            <a:endParaRPr lang="en-US" smtClean="0"/>
          </a:p>
          <a:p>
            <a:pPr lvl="3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324600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92168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44A7E57-8762-4CB3-8354-15CF97A997F7}" type="datetime1">
              <a:rPr lang="en-US"/>
              <a:pPr>
                <a:defRPr/>
              </a:pPr>
              <a:t>6/13/2010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24600"/>
            <a:ext cx="594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92168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32460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92168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0B81DAC-DAA2-4CD6-B228-29CC63E4A3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26" y="0"/>
            <a:ext cx="761989" cy="6857394"/>
          </a:xfrm>
          <a:prstGeom prst="rect">
            <a:avLst/>
          </a:prstGeom>
          <a:gradFill>
            <a:gsLst>
              <a:gs pos="0">
                <a:srgbClr val="192168"/>
              </a:gs>
              <a:gs pos="26000">
                <a:srgbClr val="192168">
                  <a:alpha val="79000"/>
                </a:srgbClr>
              </a:gs>
              <a:gs pos="78000">
                <a:srgbClr val="969EE6">
                  <a:alpha val="68000"/>
                </a:srgbClr>
              </a:gs>
              <a:gs pos="100000">
                <a:srgbClr val="CACEF2">
                  <a:alpha val="61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8288" rIns="18288"/>
          <a:lstStyle/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Bookman" pitchFamily="18" charset="0"/>
            </a:endParaRPr>
          </a:p>
          <a:p>
            <a:pPr algn="ctr">
              <a:defRPr/>
            </a:pPr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V="1">
            <a:off x="0" y="1524000"/>
            <a:ext cx="8686800" cy="0"/>
          </a:xfrm>
          <a:prstGeom prst="line">
            <a:avLst/>
          </a:prstGeom>
          <a:noFill/>
          <a:ln w="76200">
            <a:solidFill>
              <a:srgbClr val="CE1126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" name="Picture 2" descr="C:\WINNT\Profiles\Himes_D\Desktop\logo_ver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993504"/>
            <a:ext cx="717550" cy="86449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3" r:id="rId2"/>
    <p:sldLayoutId id="2147483922" r:id="rId3"/>
    <p:sldLayoutId id="2147483921" r:id="rId4"/>
    <p:sldLayoutId id="2147483925" r:id="rId5"/>
    <p:sldLayoutId id="2147483926" r:id="rId6"/>
    <p:sldLayoutId id="2147483927" r:id="rId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Wingdings" pitchFamily="2" charset="2"/>
        <a:buChar char=""/>
        <a:defRPr sz="32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Font typeface="Wingdings 3" pitchFamily="18" charset="2"/>
        <a:buChar char=""/>
        <a:defRPr sz="28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Font typeface="Calibri" pitchFamily="34" charset="0"/>
        <a:buChar char="–"/>
        <a:defRPr sz="24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125000"/>
        <a:buFont typeface="Arial" charset="0"/>
        <a:buChar char="•"/>
        <a:defRPr sz="20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192168"/>
            </a:gs>
            <a:gs pos="54000">
              <a:srgbClr val="192168">
                <a:alpha val="89000"/>
              </a:srgbClr>
            </a:gs>
            <a:gs pos="100000">
              <a:srgbClr val="969EE6">
                <a:alpha val="5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WINNT\Profiles\Himes_D\Desktop\logo_wid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370512"/>
            <a:ext cx="9144000" cy="14874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5"/>
          <p:cNvSpPr>
            <a:spLocks noGrp="1"/>
          </p:cNvSpPr>
          <p:nvPr>
            <p:ph type="ctrTitle"/>
          </p:nvPr>
        </p:nvSpPr>
        <p:spPr bwMode="auto">
          <a:xfrm>
            <a:off x="685800" y="990600"/>
            <a:ext cx="7772400" cy="1828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Consumer Expenditures Among Wireless Households in the U.S.</a:t>
            </a:r>
            <a:endParaRPr lang="en-US" sz="3600" dirty="0" smtClean="0"/>
          </a:p>
        </p:txBody>
      </p:sp>
      <p:sp>
        <p:nvSpPr>
          <p:cNvPr id="16386" name="Text Placeholder 6"/>
          <p:cNvSpPr>
            <a:spLocks noGrp="1"/>
          </p:cNvSpPr>
          <p:nvPr>
            <p:ph type="subTitle" idx="1"/>
          </p:nvPr>
        </p:nvSpPr>
        <p:spPr bwMode="auto">
          <a:xfrm>
            <a:off x="1371600" y="3124200"/>
            <a:ext cx="6400800" cy="1752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Brian Meekins,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Clyde Tucker, Scott Fricker</a:t>
            </a:r>
          </a:p>
          <a:p>
            <a:pPr>
              <a:spcBef>
                <a:spcPct val="0"/>
              </a:spcBef>
            </a:pPr>
            <a:r>
              <a:rPr lang="en-US" sz="2400" b="0" dirty="0" smtClean="0"/>
              <a:t>Bureau of Labor Statistics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54864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Any opinions expressed in this paper are those of the authors and do not constitute policy of the Bureau of Labor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Only HH: 2000-2009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22960" y="1645920"/>
          <a:ext cx="7699248" cy="495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Only HH: 2000-2009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22960" y="1645920"/>
          <a:ext cx="7699248" cy="495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Only HH: 2000-2009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22960" y="1645920"/>
          <a:ext cx="7699248" cy="495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Only HH: 2000-2009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22960" y="1645920"/>
          <a:ext cx="7699248" cy="495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Expenditure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599" y="1676400"/>
          <a:ext cx="7315201" cy="4752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319"/>
                <a:gridCol w="1498294"/>
                <a:gridCol w="1498294"/>
                <a:gridCol w="1498294"/>
              </a:tblGrid>
              <a:tr h="389902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Expenditure Category</a:t>
                      </a:r>
                    </a:p>
                  </a:txBody>
                  <a:tcPr anchor="b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Weighted</a:t>
                      </a:r>
                      <a:endParaRPr lang="en-US" sz="1400" b="0" dirty="0"/>
                    </a:p>
                  </a:txBody>
                  <a:tcPr anchor="b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b">
                    <a:lnB w="38100" cmpd="sng">
                      <a:noFill/>
                    </a:lnB>
                  </a:tcPr>
                </a:tc>
              </a:tr>
              <a:tr h="6729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Cell Only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(n=5,128)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(n=28,665)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Whole Sample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(n=33,793)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89902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Expenditure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9,768.35</a:t>
                      </a:r>
                      <a:endParaRPr lang="en-US" dirty="0"/>
                    </a:p>
                  </a:txBody>
                  <a:tcPr marL="0" marR="32004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11,753.23</a:t>
                      </a:r>
                      <a:endParaRPr lang="en-US" dirty="0"/>
                    </a:p>
                  </a:txBody>
                  <a:tcPr marL="0" marR="32004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11,440.16</a:t>
                      </a:r>
                      <a:endParaRPr lang="en-US" dirty="0"/>
                    </a:p>
                  </a:txBody>
                  <a:tcPr marL="0" marR="32004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9902">
                <a:tc>
                  <a:txBody>
                    <a:bodyPr/>
                    <a:lstStyle/>
                    <a:p>
                      <a:r>
                        <a:rPr lang="en-US" dirty="0" smtClean="0"/>
                        <a:t>Food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1,509.36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1,673.39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1,647.52</a:t>
                      </a:r>
                      <a:endParaRPr lang="en-US" dirty="0"/>
                    </a:p>
                  </a:txBody>
                  <a:tcPr marL="0" marR="320040" anchor="ctr"/>
                </a:tc>
              </a:tr>
              <a:tr h="389902">
                <a:tc>
                  <a:txBody>
                    <a:bodyPr/>
                    <a:lstStyle/>
                    <a:p>
                      <a:r>
                        <a:rPr lang="en-US" dirty="0" smtClean="0"/>
                        <a:t>Food Home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997.39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1,152.54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1,128.07</a:t>
                      </a:r>
                      <a:endParaRPr lang="en-US" dirty="0"/>
                    </a:p>
                  </a:txBody>
                  <a:tcPr marL="0" marR="320040" anchor="ctr"/>
                </a:tc>
              </a:tr>
              <a:tr h="389902">
                <a:tc>
                  <a:txBody>
                    <a:bodyPr/>
                    <a:lstStyle/>
                    <a:p>
                      <a:r>
                        <a:rPr lang="en-US" dirty="0" smtClean="0"/>
                        <a:t>Alcohol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109.05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82.42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86.62</a:t>
                      </a:r>
                      <a:endParaRPr lang="en-US" dirty="0"/>
                    </a:p>
                  </a:txBody>
                  <a:tcPr marL="0" marR="320040" anchor="ctr"/>
                </a:tc>
              </a:tr>
              <a:tr h="389902">
                <a:tc>
                  <a:txBody>
                    <a:bodyPr/>
                    <a:lstStyle/>
                    <a:p>
                      <a:r>
                        <a:rPr lang="en-US" dirty="0" smtClean="0"/>
                        <a:t>Housing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3,402.12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3,960.96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3,872.66</a:t>
                      </a:r>
                      <a:endParaRPr lang="en-US" dirty="0"/>
                    </a:p>
                  </a:txBody>
                  <a:tcPr marL="0" marR="320040" anchor="ctr"/>
                </a:tc>
              </a:tr>
              <a:tr h="389902">
                <a:tc>
                  <a:txBody>
                    <a:bodyPr/>
                    <a:lstStyle/>
                    <a:p>
                      <a:r>
                        <a:rPr lang="en-US" dirty="0" smtClean="0"/>
                        <a:t>Utilities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723.31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890.67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864.27</a:t>
                      </a:r>
                      <a:endParaRPr lang="en-US" dirty="0"/>
                    </a:p>
                  </a:txBody>
                  <a:tcPr marL="0" marR="320040" anchor="ctr"/>
                </a:tc>
              </a:tr>
              <a:tr h="389902">
                <a:tc>
                  <a:txBody>
                    <a:bodyPr/>
                    <a:lstStyle/>
                    <a:p>
                      <a:r>
                        <a:rPr lang="en-US" dirty="0" smtClean="0"/>
                        <a:t>Telephone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279.99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273.46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274.49</a:t>
                      </a:r>
                      <a:endParaRPr lang="en-US" dirty="0"/>
                    </a:p>
                  </a:txBody>
                  <a:tcPr marL="0" marR="320040" anchor="ctr"/>
                </a:tc>
              </a:tr>
              <a:tr h="389902">
                <a:tc>
                  <a:txBody>
                    <a:bodyPr/>
                    <a:lstStyle/>
                    <a:p>
                      <a:r>
                        <a:rPr lang="en-US" dirty="0" smtClean="0"/>
                        <a:t>Furniture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93.55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107.05</a:t>
                      </a:r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104.92</a:t>
                      </a:r>
                    </a:p>
                  </a:txBody>
                  <a:tcPr marL="0" marR="320040" anchor="ctr"/>
                </a:tc>
              </a:tr>
              <a:tr h="3899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Major Appliances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40.03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55.24</a:t>
                      </a:r>
                      <a:endParaRPr lang="en-US" dirty="0"/>
                    </a:p>
                  </a:txBody>
                  <a:tcPr marL="0" marR="3200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52.84</a:t>
                      </a:r>
                      <a:endParaRPr lang="en-US" dirty="0"/>
                    </a:p>
                  </a:txBody>
                  <a:tcPr marL="0" marR="32004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Expenditure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1" y="1676400"/>
          <a:ext cx="7315201" cy="4742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319"/>
                <a:gridCol w="1498294"/>
                <a:gridCol w="1498294"/>
                <a:gridCol w="1498294"/>
              </a:tblGrid>
              <a:tr h="325409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Expenditure Category</a:t>
                      </a:r>
                      <a:endParaRPr lang="en-US" dirty="0"/>
                    </a:p>
                  </a:txBody>
                  <a:tcPr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Weighted</a:t>
                      </a:r>
                      <a:endParaRPr lang="en-US" sz="1400" b="0" dirty="0"/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35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Cell Only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(n=5,128)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(n=28,665)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Whole Sample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(n=33,793)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Small Appliances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12.77</a:t>
                      </a:r>
                      <a:endParaRPr lang="en-US" dirty="0"/>
                    </a:p>
                  </a:txBody>
                  <a:tcPr marL="0" marR="32004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14.23</a:t>
                      </a:r>
                      <a:endParaRPr lang="en-US" dirty="0"/>
                    </a:p>
                  </a:txBody>
                  <a:tcPr marL="0" marR="32004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14.00</a:t>
                      </a:r>
                      <a:endParaRPr lang="en-US" dirty="0"/>
                    </a:p>
                  </a:txBody>
                  <a:tcPr marL="0" marR="32004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Apparel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282.45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308.90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304.73</a:t>
                      </a:r>
                      <a:endParaRPr lang="en-US" dirty="0"/>
                    </a:p>
                  </a:txBody>
                  <a:tcPr marL="0" marR="320040"/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Children’s Apparel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21.80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16.48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17.57</a:t>
                      </a:r>
                      <a:endParaRPr lang="en-US" dirty="0"/>
                    </a:p>
                  </a:txBody>
                  <a:tcPr marL="0" marR="320040"/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Transportation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1,864.36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2,112.15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2,073.06</a:t>
                      </a:r>
                      <a:endParaRPr lang="en-US" dirty="0"/>
                    </a:p>
                  </a:txBody>
                  <a:tcPr marL="0" marR="320040"/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Public Trans.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89.78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130.26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123.88</a:t>
                      </a:r>
                      <a:endParaRPr lang="en-US" dirty="0"/>
                    </a:p>
                  </a:txBody>
                  <a:tcPr marL="0" marR="320040"/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Care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389.19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736.76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681.94</a:t>
                      </a:r>
                      <a:endParaRPr lang="en-US" dirty="0"/>
                    </a:p>
                  </a:txBody>
                  <a:tcPr marL="0" marR="320040"/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218.61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421.46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389.46</a:t>
                      </a:r>
                      <a:endParaRPr lang="en-US" dirty="0"/>
                    </a:p>
                  </a:txBody>
                  <a:tcPr marL="0" marR="320040"/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Entertainment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468.26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604.79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583.26</a:t>
                      </a:r>
                      <a:endParaRPr lang="en-US" dirty="0"/>
                    </a:p>
                  </a:txBody>
                  <a:tcPr marL="0" marR="320040"/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Tobacco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99.52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79.02</a:t>
                      </a:r>
                      <a:endParaRPr lang="en-US" dirty="0"/>
                    </a:p>
                  </a:txBody>
                  <a:tcPr marL="0" marR="3200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82.25</a:t>
                      </a:r>
                      <a:endParaRPr lang="en-US" dirty="0"/>
                    </a:p>
                  </a:txBody>
                  <a:tcPr marL="0" marR="32004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Expenditure by Cell Status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981200"/>
          <a:ext cx="7315201" cy="4021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319"/>
                <a:gridCol w="1498294"/>
                <a:gridCol w="1498294"/>
                <a:gridCol w="1498294"/>
              </a:tblGrid>
              <a:tr h="341680">
                <a:tc gridSpan="4">
                  <a:txBody>
                    <a:bodyPr/>
                    <a:lstStyle/>
                    <a:p>
                      <a:r>
                        <a:rPr lang="en-US" b="0" dirty="0" smtClean="0"/>
                        <a:t>Controlling for Demographics</a:t>
                      </a:r>
                      <a:endParaRPr lang="en-US" b="0" dirty="0"/>
                    </a:p>
                  </a:txBody>
                  <a:tcPr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41680">
                <a:tc rowSpan="2">
                  <a:txBody>
                    <a:bodyPr/>
                    <a:lstStyle/>
                    <a:p>
                      <a:r>
                        <a:rPr lang="en-US" b="0" dirty="0" smtClean="0"/>
                        <a:t>Expenditure Category</a:t>
                      </a:r>
                      <a:endParaRPr lang="en-US" b="0" dirty="0"/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LS Means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Coefficient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41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Cell Only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Expenditure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9,505.31</a:t>
                      </a:r>
                      <a:endParaRPr lang="en-US" dirty="0"/>
                    </a:p>
                  </a:txBody>
                  <a:tcPr marL="0" marR="36576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9,720.98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-215.67</a:t>
                      </a:r>
                      <a:endParaRPr lang="en-US" dirty="0"/>
                    </a:p>
                  </a:txBody>
                  <a:tcPr marL="0" marR="36576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Alcohol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35.56</a:t>
                      </a:r>
                      <a:endParaRPr lang="en-US" dirty="0"/>
                    </a:p>
                  </a:txBody>
                  <a:tcPr marL="0"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21.85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13.71</a:t>
                      </a:r>
                      <a:endParaRPr lang="en-US" dirty="0"/>
                    </a:p>
                  </a:txBody>
                  <a:tcPr marL="0" marR="36576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smtClean="0"/>
                        <a:t>Utilities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737.14</a:t>
                      </a:r>
                      <a:endParaRPr lang="en-US" dirty="0"/>
                    </a:p>
                  </a:txBody>
                  <a:tcPr marL="0"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709.32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27.82†</a:t>
                      </a:r>
                      <a:endParaRPr lang="en-US" dirty="0"/>
                    </a:p>
                  </a:txBody>
                  <a:tcPr marL="0" marR="228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smtClean="0"/>
                        <a:t>Public Transportation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126.00</a:t>
                      </a:r>
                      <a:endParaRPr lang="en-US" dirty="0"/>
                    </a:p>
                  </a:txBody>
                  <a:tcPr marL="0"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144.21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-18.22</a:t>
                      </a:r>
                      <a:endParaRPr lang="en-US" dirty="0"/>
                    </a:p>
                  </a:txBody>
                  <a:tcPr marL="0" marR="36576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Health Insurance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308.75</a:t>
                      </a:r>
                      <a:endParaRPr lang="en-US" dirty="0"/>
                    </a:p>
                  </a:txBody>
                  <a:tcPr marL="0"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313.76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-5.00*</a:t>
                      </a:r>
                      <a:endParaRPr lang="en-US" dirty="0"/>
                    </a:p>
                  </a:txBody>
                  <a:tcPr marL="0" marR="228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Tobacco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40.40</a:t>
                      </a:r>
                      <a:endParaRPr lang="en-US" dirty="0"/>
                    </a:p>
                  </a:txBody>
                  <a:tcPr marL="0"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27.49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12.91</a:t>
                      </a:r>
                      <a:endParaRPr lang="en-US" dirty="0"/>
                    </a:p>
                  </a:txBody>
                  <a:tcPr marL="0" marR="36576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 gridSpan="4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*Not statistically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sig at p&lt;=.05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†Changed direction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from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bivariate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result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 by Cell Status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38225" y="2687606"/>
          <a:ext cx="7543801" cy="2345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1"/>
                <a:gridCol w="1943100"/>
                <a:gridCol w="1943100"/>
              </a:tblGrid>
              <a:tr h="34168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Cell Only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Mean Number of Attempts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3.64</a:t>
                      </a:r>
                      <a:endParaRPr lang="en-US" dirty="0"/>
                    </a:p>
                  </a:txBody>
                  <a:tcPr marL="0" marR="64008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3.43</a:t>
                      </a:r>
                      <a:endParaRPr lang="en-US" dirty="0"/>
                    </a:p>
                  </a:txBody>
                  <a:tcPr marL="0" marR="64008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 with Refusal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12.17</a:t>
                      </a:r>
                      <a:endParaRPr lang="en-US" dirty="0"/>
                    </a:p>
                  </a:txBody>
                  <a:tcPr marL="0"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11.53</a:t>
                      </a:r>
                      <a:endParaRPr lang="en-US" dirty="0"/>
                    </a:p>
                  </a:txBody>
                  <a:tcPr marL="0" marR="64008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% Receiving Letter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93.22</a:t>
                      </a:r>
                      <a:endParaRPr lang="en-US" dirty="0"/>
                    </a:p>
                  </a:txBody>
                  <a:tcPr marL="0"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95.30</a:t>
                      </a:r>
                      <a:endParaRPr lang="en-US" dirty="0"/>
                    </a:p>
                  </a:txBody>
                  <a:tcPr marL="0" marR="64008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 Telephone completion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31.62</a:t>
                      </a:r>
                      <a:endParaRPr lang="en-US" dirty="0"/>
                    </a:p>
                  </a:txBody>
                  <a:tcPr marL="0"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36.65</a:t>
                      </a:r>
                      <a:endParaRPr lang="en-US" dirty="0"/>
                    </a:p>
                  </a:txBody>
                  <a:tcPr marL="0" marR="64008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 gridSpan="3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Quality by Cell Status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849406"/>
          <a:ext cx="7543801" cy="3473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1"/>
                <a:gridCol w="1943100"/>
                <a:gridCol w="1943100"/>
              </a:tblGrid>
              <a:tr h="34168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Cell Only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Mean Interview Time (min)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54.72</a:t>
                      </a:r>
                      <a:endParaRPr lang="en-US" dirty="0"/>
                    </a:p>
                  </a:txBody>
                  <a:tcPr marL="0" marR="64008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61.05</a:t>
                      </a:r>
                      <a:endParaRPr lang="en-US" dirty="0"/>
                    </a:p>
                  </a:txBody>
                  <a:tcPr marL="0" marR="64008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Never/Almost Never Using Records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18.78</a:t>
                      </a:r>
                      <a:endParaRPr lang="en-US" dirty="0"/>
                    </a:p>
                  </a:txBody>
                  <a:tcPr marL="0"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22.90</a:t>
                      </a:r>
                      <a:endParaRPr lang="en-US" dirty="0"/>
                    </a:p>
                  </a:txBody>
                  <a:tcPr marL="0" marR="64008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r>
                        <a:rPr lang="en-US" baseline="0" dirty="0" smtClean="0"/>
                        <a:t> Number of Different Types of Records (if used)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0.72</a:t>
                      </a:r>
                      <a:endParaRPr lang="en-US" dirty="0"/>
                    </a:p>
                  </a:txBody>
                  <a:tcPr marL="0"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1.11</a:t>
                      </a:r>
                      <a:endParaRPr lang="en-US" dirty="0"/>
                    </a:p>
                  </a:txBody>
                  <a:tcPr marL="0" marR="64008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 Missing </a:t>
                      </a:r>
                      <a:r>
                        <a:rPr lang="en-US" dirty="0" smtClean="0"/>
                        <a:t>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13.91</a:t>
                      </a:r>
                      <a:endParaRPr lang="en-US" dirty="0"/>
                    </a:p>
                  </a:txBody>
                  <a:tcPr marL="0"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15.64</a:t>
                      </a:r>
                      <a:endParaRPr lang="en-US" dirty="0"/>
                    </a:p>
                  </a:txBody>
                  <a:tcPr marL="0" marR="64008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% Completing</a:t>
                      </a:r>
                      <a:r>
                        <a:rPr lang="en-US" baseline="0" dirty="0" smtClean="0"/>
                        <a:t> IV in Language Other than 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6.65</a:t>
                      </a:r>
                      <a:endParaRPr lang="en-US" dirty="0"/>
                    </a:p>
                  </a:txBody>
                  <a:tcPr marL="0" marR="64008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5.44</a:t>
                      </a:r>
                      <a:endParaRPr lang="en-US" dirty="0"/>
                    </a:p>
                  </a:txBody>
                  <a:tcPr marL="0" marR="64008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 gridSpan="3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64008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Quality by Cell Status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849406"/>
          <a:ext cx="7543801" cy="4052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1"/>
                <a:gridCol w="1943100"/>
                <a:gridCol w="1943100"/>
              </a:tblGrid>
              <a:tr h="341680">
                <a:tc gridSpan="3">
                  <a:txBody>
                    <a:bodyPr/>
                    <a:lstStyle/>
                    <a:p>
                      <a:r>
                        <a:rPr lang="en-US" b="0" dirty="0" smtClean="0"/>
                        <a:t>Telephone Completions</a:t>
                      </a:r>
                      <a:endParaRPr lang="en-US" b="0" dirty="0"/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4168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Cell Only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(n = 4,859)</a:t>
                      </a:r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(n=35,802)</a:t>
                      </a:r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Mean Interview Time (min)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48.83</a:t>
                      </a:r>
                      <a:endParaRPr lang="en-US" dirty="0"/>
                    </a:p>
                  </a:txBody>
                  <a:tcPr marL="0" marR="54864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54.73</a:t>
                      </a:r>
                      <a:endParaRPr lang="en-US" dirty="0"/>
                    </a:p>
                  </a:txBody>
                  <a:tcPr marL="0" marR="54864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</a:t>
                      </a:r>
                      <a:r>
                        <a:rPr lang="en-US" baseline="0" dirty="0" smtClean="0"/>
                        <a:t> Never/Almost Never Using Records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26.89</a:t>
                      </a:r>
                      <a:endParaRPr lang="en-US" dirty="0"/>
                    </a:p>
                  </a:txBody>
                  <a:tcPr marL="0" marR="5486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29.67</a:t>
                      </a:r>
                      <a:endParaRPr lang="en-US" dirty="0"/>
                    </a:p>
                  </a:txBody>
                  <a:tcPr marL="0" marR="54864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r>
                        <a:rPr lang="en-US" baseline="0" dirty="0" smtClean="0"/>
                        <a:t> Number of Different Types of Records (If Records Used)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0.65</a:t>
                      </a:r>
                      <a:endParaRPr lang="en-US" dirty="0"/>
                    </a:p>
                  </a:txBody>
                  <a:tcPr marL="0" marR="5486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 marL="0" marR="54864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% Missing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19.94</a:t>
                      </a:r>
                      <a:endParaRPr lang="en-US" dirty="0"/>
                    </a:p>
                  </a:txBody>
                  <a:tcPr marL="0" marR="5486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21.76</a:t>
                      </a:r>
                      <a:endParaRPr lang="en-US" dirty="0"/>
                    </a:p>
                  </a:txBody>
                  <a:tcPr marL="0" marR="54864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% Completing</a:t>
                      </a:r>
                      <a:r>
                        <a:rPr lang="en-US" baseline="0" dirty="0" smtClean="0"/>
                        <a:t> IV in Language Other than 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3.70</a:t>
                      </a:r>
                      <a:endParaRPr lang="en-US" dirty="0"/>
                    </a:p>
                  </a:txBody>
                  <a:tcPr marL="0" marR="54864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4.77</a:t>
                      </a:r>
                      <a:endParaRPr lang="en-US" dirty="0"/>
                    </a:p>
                  </a:txBody>
                  <a:tcPr marL="0" marR="54864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 gridSpan="3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 phone only HH </a:t>
            </a:r>
          </a:p>
          <a:p>
            <a:pPr lvl="1"/>
            <a:r>
              <a:rPr lang="en-US" dirty="0" smtClean="0"/>
              <a:t>Coverage issues for RDD surveys</a:t>
            </a:r>
          </a:p>
          <a:p>
            <a:pPr lvl="1"/>
            <a:r>
              <a:rPr lang="en-US" dirty="0" smtClean="0"/>
              <a:t>Weighting issues</a:t>
            </a:r>
          </a:p>
          <a:p>
            <a:r>
              <a:rPr lang="en-US" dirty="0" smtClean="0"/>
              <a:t>NHIS estimates on cell only HH and adults in cell only HH</a:t>
            </a:r>
          </a:p>
          <a:p>
            <a:r>
              <a:rPr lang="en-US" dirty="0" smtClean="0"/>
              <a:t>Blumberg, Brick, </a:t>
            </a:r>
            <a:r>
              <a:rPr lang="en-US" dirty="0" err="1" smtClean="0"/>
              <a:t>Keeter</a:t>
            </a:r>
            <a:r>
              <a:rPr lang="en-US" dirty="0" smtClean="0"/>
              <a:t>, Tucker, etc.</a:t>
            </a:r>
          </a:p>
          <a:p>
            <a:r>
              <a:rPr lang="en-US" dirty="0" smtClean="0"/>
              <a:t>Consumer Expenditure Survey (CEIS)</a:t>
            </a:r>
          </a:p>
          <a:p>
            <a:pPr lvl="1"/>
            <a:r>
              <a:rPr lang="en-US" dirty="0" smtClean="0"/>
              <a:t>Tucker, Brick, </a:t>
            </a:r>
            <a:r>
              <a:rPr lang="en-US" dirty="0" err="1" smtClean="0"/>
              <a:t>Meekins</a:t>
            </a:r>
            <a:r>
              <a:rPr lang="en-US" dirty="0" smtClean="0"/>
              <a:t> 2004</a:t>
            </a:r>
          </a:p>
          <a:p>
            <a:pPr lvl="1"/>
            <a:r>
              <a:rPr lang="en-US" sz="2400" dirty="0" smtClean="0"/>
              <a:t>http://www.bls.gov/cex/cellphones2007.htm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Expenditure by Cell Status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857375"/>
          <a:ext cx="7315201" cy="4021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319"/>
                <a:gridCol w="1498294"/>
                <a:gridCol w="1498294"/>
                <a:gridCol w="1498294"/>
              </a:tblGrid>
              <a:tr h="341680">
                <a:tc gridSpan="4">
                  <a:txBody>
                    <a:bodyPr/>
                    <a:lstStyle/>
                    <a:p>
                      <a:r>
                        <a:rPr lang="en-US" b="0" dirty="0" smtClean="0"/>
                        <a:t>Controlling for Demographics,</a:t>
                      </a:r>
                      <a:r>
                        <a:rPr lang="en-US" b="0" baseline="0" dirty="0" smtClean="0"/>
                        <a:t> Process, Methodological Variables</a:t>
                      </a:r>
                      <a:endParaRPr lang="en-US" b="0" dirty="0"/>
                    </a:p>
                  </a:txBody>
                  <a:tcPr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41680">
                <a:tc rowSpan="2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Expenditure Category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LS Means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Coefficient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41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Cell Only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Expenditure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10,115.40</a:t>
                      </a:r>
                      <a:endParaRPr lang="en-US" dirty="0"/>
                    </a:p>
                  </a:txBody>
                  <a:tcPr marL="0" marR="36576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10,347.70</a:t>
                      </a:r>
                      <a:endParaRPr lang="en-US" dirty="0"/>
                    </a:p>
                  </a:txBody>
                  <a:tcPr marL="0" marR="3657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-232.30</a:t>
                      </a:r>
                      <a:endParaRPr lang="en-US" dirty="0"/>
                    </a:p>
                  </a:txBody>
                  <a:tcPr marL="0" marR="3657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Alcohol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38.99</a:t>
                      </a:r>
                      <a:endParaRPr lang="en-US" dirty="0"/>
                    </a:p>
                  </a:txBody>
                  <a:tcPr marL="0" marR="3657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23.72</a:t>
                      </a:r>
                      <a:endParaRPr lang="en-US" dirty="0"/>
                    </a:p>
                  </a:txBody>
                  <a:tcPr marL="0" marR="3657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15.28</a:t>
                      </a:r>
                      <a:endParaRPr lang="en-US" dirty="0"/>
                    </a:p>
                  </a:txBody>
                  <a:tcPr marL="0" marR="3657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smtClean="0"/>
                        <a:t>Utilities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774.03</a:t>
                      </a:r>
                      <a:endParaRPr lang="en-US" dirty="0"/>
                    </a:p>
                  </a:txBody>
                  <a:tcPr marL="0" marR="3657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749.32</a:t>
                      </a:r>
                      <a:endParaRPr lang="en-US" dirty="0"/>
                    </a:p>
                  </a:txBody>
                  <a:tcPr marL="0" marR="3657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24.71†</a:t>
                      </a:r>
                      <a:endParaRPr lang="en-US" dirty="0"/>
                    </a:p>
                  </a:txBody>
                  <a:tcPr marL="0" marR="22860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smtClean="0"/>
                        <a:t>Public Transportation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127.53</a:t>
                      </a:r>
                      <a:endParaRPr lang="en-US" dirty="0"/>
                    </a:p>
                  </a:txBody>
                  <a:tcPr marL="0" marR="3657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147.22</a:t>
                      </a:r>
                      <a:endParaRPr lang="en-US" dirty="0"/>
                    </a:p>
                  </a:txBody>
                  <a:tcPr marL="0" marR="3657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-19.69</a:t>
                      </a:r>
                      <a:endParaRPr lang="en-US" dirty="0"/>
                    </a:p>
                  </a:txBody>
                  <a:tcPr marL="0" marR="3657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Health Insurance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316.72</a:t>
                      </a:r>
                      <a:endParaRPr lang="en-US" dirty="0"/>
                    </a:p>
                  </a:txBody>
                  <a:tcPr marL="0" marR="3657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328.77</a:t>
                      </a:r>
                      <a:endParaRPr lang="en-US" dirty="0"/>
                    </a:p>
                  </a:txBody>
                  <a:tcPr marL="0" marR="3657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-12.05*</a:t>
                      </a:r>
                      <a:endParaRPr lang="en-US" dirty="0"/>
                    </a:p>
                  </a:txBody>
                  <a:tcPr marL="0" marR="22860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Tobacco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22.69</a:t>
                      </a:r>
                      <a:endParaRPr lang="en-US" dirty="0"/>
                    </a:p>
                  </a:txBody>
                  <a:tcPr marL="0" marR="3657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12.68</a:t>
                      </a:r>
                      <a:endParaRPr lang="en-US" dirty="0"/>
                    </a:p>
                  </a:txBody>
                  <a:tcPr marL="0" marR="3657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10.01</a:t>
                      </a:r>
                      <a:endParaRPr lang="en-US" dirty="0"/>
                    </a:p>
                  </a:txBody>
                  <a:tcPr marL="0" marR="3657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 gridSpan="4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*Not statistically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sig at p&lt;=.05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†Changed direction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from </a:t>
                      </a:r>
                      <a:r>
                        <a:rPr lang="en-US" sz="1400" baseline="0" dirty="0" err="1" smtClean="0">
                          <a:solidFill>
                            <a:schemeClr val="bg1"/>
                          </a:solidFill>
                        </a:rPr>
                        <a:t>bivariate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result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Behavior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849406"/>
          <a:ext cx="7543801" cy="2954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1"/>
                <a:gridCol w="1943100"/>
                <a:gridCol w="1943100"/>
              </a:tblGrid>
              <a:tr h="34168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Cell Only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(n=3,928)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</a:rPr>
                        <a:t>(24,575)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 Completing</a:t>
                      </a:r>
                      <a:r>
                        <a:rPr lang="en-US" baseline="0" dirty="0" smtClean="0"/>
                        <a:t> 4 IVs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56.57</a:t>
                      </a:r>
                      <a:endParaRPr lang="en-US" dirty="0"/>
                    </a:p>
                  </a:txBody>
                  <a:tcPr marL="0" marR="594360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73.66</a:t>
                      </a:r>
                      <a:endParaRPr lang="en-US" dirty="0"/>
                    </a:p>
                  </a:txBody>
                  <a:tcPr marL="0" marR="5943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Mean Completed IVs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3.09</a:t>
                      </a:r>
                      <a:endParaRPr lang="en-US" dirty="0"/>
                    </a:p>
                  </a:txBody>
                  <a:tcPr marL="0"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3.48</a:t>
                      </a:r>
                      <a:endParaRPr lang="en-US" dirty="0"/>
                    </a:p>
                  </a:txBody>
                  <a:tcPr marL="0" marR="5943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Mean </a:t>
                      </a:r>
                      <a:r>
                        <a:rPr lang="en-US" dirty="0" smtClean="0"/>
                        <a:t>Attempts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(All Waves)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14.38</a:t>
                      </a:r>
                      <a:endParaRPr lang="en-US" dirty="0"/>
                    </a:p>
                  </a:txBody>
                  <a:tcPr marL="0"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13.39</a:t>
                      </a:r>
                      <a:endParaRPr lang="en-US" dirty="0"/>
                    </a:p>
                  </a:txBody>
                  <a:tcPr marL="0" marR="5943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Mean Expenditure (All Waves)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10,310.92</a:t>
                      </a:r>
                      <a:endParaRPr lang="en-US" dirty="0"/>
                    </a:p>
                  </a:txBody>
                  <a:tcPr marL="0"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12,341.81</a:t>
                      </a:r>
                      <a:endParaRPr lang="en-US" dirty="0"/>
                    </a:p>
                  </a:txBody>
                  <a:tcPr marL="0" marR="5943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Mean Ratio Wave 3/Total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.245</a:t>
                      </a:r>
                      <a:endParaRPr lang="en-US" dirty="0"/>
                    </a:p>
                  </a:txBody>
                  <a:tcPr marL="0"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.242</a:t>
                      </a:r>
                      <a:endParaRPr lang="en-US" dirty="0"/>
                    </a:p>
                  </a:txBody>
                  <a:tcPr marL="0" marR="59436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5915">
                <a:tc gridSpan="3"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Behavior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57275" y="1876425"/>
          <a:ext cx="7315201" cy="3716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1524000"/>
                <a:gridCol w="1295400"/>
                <a:gridCol w="1371601"/>
              </a:tblGrid>
              <a:tr h="341680">
                <a:tc gridSpan="4">
                  <a:txBody>
                    <a:bodyPr/>
                    <a:lstStyle/>
                    <a:p>
                      <a:r>
                        <a:rPr lang="en-US" b="0" dirty="0" smtClean="0"/>
                        <a:t>Controlling for Demographics,</a:t>
                      </a:r>
                      <a:r>
                        <a:rPr lang="en-US" b="0" baseline="0" dirty="0" smtClean="0"/>
                        <a:t> Process, Methodological Variables</a:t>
                      </a:r>
                      <a:endParaRPr lang="en-US" b="0" dirty="0"/>
                    </a:p>
                  </a:txBody>
                  <a:tcPr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41680">
                <a:tc rowSpan="2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Expenditure Category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LS Means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Coefficient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41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Cell Only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Mean Completed IVs 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2.84</a:t>
                      </a:r>
                      <a:endParaRPr lang="en-US" dirty="0"/>
                    </a:p>
                  </a:txBody>
                  <a:tcPr marL="0" marR="36576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2.96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0.12</a:t>
                      </a:r>
                      <a:endParaRPr lang="en-US" dirty="0"/>
                    </a:p>
                  </a:txBody>
                  <a:tcPr marL="0" marR="36576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Mean </a:t>
                      </a:r>
                      <a:r>
                        <a:rPr lang="en-US" dirty="0" smtClean="0"/>
                        <a:t>Attempts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(All Waves)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11.57</a:t>
                      </a:r>
                      <a:endParaRPr lang="en-US" dirty="0"/>
                    </a:p>
                  </a:txBody>
                  <a:tcPr marL="0"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11.58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-0.01*</a:t>
                      </a:r>
                      <a:endParaRPr lang="en-US" dirty="0"/>
                    </a:p>
                  </a:txBody>
                  <a:tcPr marL="0" marR="228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Mean Total Expenditure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(All Waves)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9,532.27</a:t>
                      </a:r>
                      <a:endParaRPr lang="en-US" dirty="0"/>
                    </a:p>
                  </a:txBody>
                  <a:tcPr marL="0"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9,954.71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-422.44</a:t>
                      </a:r>
                      <a:endParaRPr lang="en-US" dirty="0"/>
                    </a:p>
                  </a:txBody>
                  <a:tcPr marL="0" marR="36576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5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Coefficient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Exp(b)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0" marR="3657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95915">
                <a:tc>
                  <a:txBody>
                    <a:bodyPr/>
                    <a:lstStyle/>
                    <a:p>
                      <a:r>
                        <a:rPr lang="en-US" dirty="0" smtClean="0"/>
                        <a:t>Odds &lt;</a:t>
                      </a:r>
                      <a:r>
                        <a:rPr lang="en-US" baseline="0" dirty="0" smtClean="0"/>
                        <a:t> 4 Completions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0.215</a:t>
                      </a:r>
                      <a:endParaRPr lang="en-US" dirty="0"/>
                    </a:p>
                  </a:txBody>
                  <a:tcPr marL="0"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1.236</a:t>
                      </a:r>
                      <a:endParaRPr lang="en-US" dirty="0"/>
                    </a:p>
                  </a:txBody>
                  <a:tcPr marL="0" marR="36576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marL="0" marR="36576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  <a:tr h="395915">
                <a:tc gridSpan="4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*Not statistically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sig at p&lt;=.05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number of cell-only HHs continues to increase</a:t>
            </a:r>
          </a:p>
          <a:p>
            <a:r>
              <a:rPr lang="en-US" dirty="0" smtClean="0"/>
              <a:t>There is some evidence of a cohort effect, as well as new entries</a:t>
            </a:r>
          </a:p>
          <a:p>
            <a:r>
              <a:rPr lang="en-US" dirty="0" smtClean="0"/>
              <a:t>Cell-only HHs have different expenditure estimates</a:t>
            </a:r>
          </a:p>
          <a:p>
            <a:pPr lvl="1"/>
            <a:r>
              <a:rPr lang="en-US" dirty="0" smtClean="0"/>
              <a:t>Controlling for </a:t>
            </a:r>
            <a:r>
              <a:rPr lang="en-US" dirty="0" err="1" smtClean="0"/>
              <a:t>dems</a:t>
            </a:r>
            <a:r>
              <a:rPr lang="en-US" dirty="0" smtClean="0"/>
              <a:t> and methodology</a:t>
            </a:r>
          </a:p>
          <a:p>
            <a:r>
              <a:rPr lang="en-US" dirty="0" smtClean="0"/>
              <a:t>Cell-only HHs exhibit different response behavior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Placeholder 6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/>
              <a:t>Brian </a:t>
            </a:r>
            <a:r>
              <a:rPr lang="en-US" sz="3600" b="1" dirty="0" err="1" smtClean="0"/>
              <a:t>Meekins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2800" dirty="0" smtClean="0"/>
              <a:t>Office of Survey Methods Research</a:t>
            </a:r>
            <a:br>
              <a:rPr lang="en-US" sz="2800" dirty="0" smtClean="0"/>
            </a:br>
            <a:r>
              <a:rPr lang="en-US" sz="2800" i="1" dirty="0" smtClean="0">
                <a:solidFill>
                  <a:srgbClr val="FFC000"/>
                </a:solidFill>
              </a:rPr>
              <a:t/>
            </a:r>
            <a:br>
              <a:rPr lang="en-US" sz="2800" i="1" dirty="0" smtClean="0">
                <a:solidFill>
                  <a:srgbClr val="FFC000"/>
                </a:solidFill>
              </a:rPr>
            </a:br>
            <a:r>
              <a:rPr lang="en-US" sz="2800" dirty="0" smtClean="0"/>
              <a:t>202-691-7594</a:t>
            </a:r>
            <a:br>
              <a:rPr lang="en-US" sz="2800" dirty="0" smtClean="0"/>
            </a:br>
            <a:r>
              <a:rPr lang="en-US" sz="2800" dirty="0" smtClean="0"/>
              <a:t>meekins.brian@bls.gov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CEIS Data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914400" y="1722438"/>
            <a:ext cx="77724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Sponsored by the Bureau of Labor Statistics (BLS).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Quarterly rotating panel survey of 5,000 to 8,000 per quarter (2,000 new cases).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Large, nationally representative, in-person/telephone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Collects expenditure information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Telephone service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Cigarettes, alcohol, health insurance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Data from 2000-2009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Cell only = respondent had cell phone bill and no residential service in a given quarter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F622FB-9F21-4B75-A9D4-C91E0F1CFC3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HH Telephone Service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4" name="Group 64"/>
          <p:cNvGraphicFramePr>
            <a:graphicFrameLocks noGrp="1"/>
          </p:cNvGraphicFramePr>
          <p:nvPr/>
        </p:nvGraphicFramePr>
        <p:xfrm>
          <a:off x="1371600" y="2286000"/>
          <a:ext cx="6621463" cy="2590800"/>
        </p:xfrm>
        <a:graphic>
          <a:graphicData uri="http://schemas.openxmlformats.org/drawingml/2006/table">
            <a:tbl>
              <a:tblPr/>
              <a:tblGrid>
                <a:gridCol w="3311525"/>
                <a:gridCol w="3309938"/>
              </a:tblGrid>
              <a:tr h="441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2009 Quarter 4 (weighted) n=1,736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Landline &amp; Cell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37.0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Landline Only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30.0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Cell Only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23.3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No Phone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9.7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 Composition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Group 1319"/>
          <p:cNvGraphicFramePr>
            <a:graphicFrameLocks noGrp="1"/>
          </p:cNvGraphicFramePr>
          <p:nvPr/>
        </p:nvGraphicFramePr>
        <p:xfrm>
          <a:off x="838200" y="1737360"/>
          <a:ext cx="8077200" cy="4754880"/>
        </p:xfrm>
        <a:graphic>
          <a:graphicData uri="http://schemas.openxmlformats.org/drawingml/2006/table">
            <a:tbl>
              <a:tblPr/>
              <a:tblGrid>
                <a:gridCol w="2438400"/>
                <a:gridCol w="1409700"/>
                <a:gridCol w="1409700"/>
                <a:gridCol w="1409700"/>
                <a:gridCol w="14097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2009 Combined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Weighted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Unweighted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n=7,050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Cell Only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All Others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Cell Only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All Others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Overall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23.3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76.7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22.5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77.5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Renter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57.8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26.0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58.4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26.2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 Male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52.3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46.6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52.7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47.2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%Black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14.6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11.2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13.9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%Hispanic</a:t>
                      </a:r>
                      <a:endParaRPr lang="en-US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+mn-lt"/>
                        </a:rPr>
                        <a:t>17.3</a:t>
                      </a:r>
                      <a:endParaRPr lang="en-US" dirty="0">
                        <a:latin typeface="+mn-lt"/>
                      </a:endParaRP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+mn-lt"/>
                        </a:rPr>
                        <a:t>10.4</a:t>
                      </a:r>
                      <a:endParaRPr lang="en-US" dirty="0">
                        <a:latin typeface="+mn-lt"/>
                      </a:endParaRP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18.7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11.2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%Under 36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51.7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17.3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50.7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16.5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%Over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31.6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32.3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%Central City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37.7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26.5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37.5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27.3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%Rural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12.3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20.0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11.4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18.1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%Single person HH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33.3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27.8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33.6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27.4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Mean 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38.3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52.5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38.6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52.8</a:t>
                      </a:r>
                    </a:p>
                  </a:txBody>
                  <a:tcPr marL="0" marR="4572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Telephone Use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09600" y="1676400"/>
          <a:ext cx="7696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Only Households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85800" y="1676400"/>
          <a:ext cx="7699248" cy="496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Only Households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85800" y="1700784"/>
          <a:ext cx="7699248" cy="495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Only HH: 2000-2009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822960" y="1645920"/>
          <a:ext cx="7699248" cy="4956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 White CONTENT slides">
  <a:themeElements>
    <a:clrScheme name="Custom 2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2060"/>
      </a:hlink>
      <a:folHlink>
        <a:srgbClr val="7030A0"/>
      </a:folHlink>
    </a:clrScheme>
    <a:fontScheme name="BLS Font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BLS CORE slides (use w/ either White or Blue CONTENT Slides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F25DF540B6144DBAE2F0DA44E3976D" ma:contentTypeVersion="1" ma:contentTypeDescription="Create a new document." ma:contentTypeScope="" ma:versionID="db53381773fb5d2a249d6463f75584f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b57759d3b0f7c1f4b6650e7727aba05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2C77D27-5DAC-41C1-9A58-539DFD3BEF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471E3C2-6582-4782-88A2-748BB3111E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739DF5-E9F0-4D37-9007-9ABEE05E913A}">
  <ds:schemaRefs>
    <ds:schemaRef ds:uri="http://schemas.microsoft.com/office/2006/metadata/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3026</TotalTime>
  <Words>1051</Words>
  <Application>Microsoft Office PowerPoint</Application>
  <PresentationFormat>On-screen Show (4:3)</PresentationFormat>
  <Paragraphs>446</Paragraphs>
  <Slides>24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BLS White CONTENT slides</vt:lpstr>
      <vt:lpstr>BLS CORE slides (use w/ either White or Blue CONTENT Slides)</vt:lpstr>
      <vt:lpstr>Consumer Expenditures Among Wireless Households in the U.S.</vt:lpstr>
      <vt:lpstr>Background</vt:lpstr>
      <vt:lpstr>CEIS Data</vt:lpstr>
      <vt:lpstr>HH Telephone Service</vt:lpstr>
      <vt:lpstr>Demographic Composition</vt:lpstr>
      <vt:lpstr>Change in Telephone Use</vt:lpstr>
      <vt:lpstr>Cell Only Households</vt:lpstr>
      <vt:lpstr>Cell Only Households</vt:lpstr>
      <vt:lpstr>Cell Only HH: 2000-2009</vt:lpstr>
      <vt:lpstr>Cell Only HH: 2000-2009</vt:lpstr>
      <vt:lpstr>Cell Only HH: 2000-2009</vt:lpstr>
      <vt:lpstr>Cell Only HH: 2000-2009</vt:lpstr>
      <vt:lpstr>Cell Only HH: 2000-2009</vt:lpstr>
      <vt:lpstr>Mean Expenditure</vt:lpstr>
      <vt:lpstr>Mean Expenditure</vt:lpstr>
      <vt:lpstr>Expenditure by Cell Status</vt:lpstr>
      <vt:lpstr>Effort by Cell Status</vt:lpstr>
      <vt:lpstr>Data Quality by Cell Status</vt:lpstr>
      <vt:lpstr>Data Quality by Cell Status</vt:lpstr>
      <vt:lpstr>Expenditure by Cell Status</vt:lpstr>
      <vt:lpstr>Panel Behavior</vt:lpstr>
      <vt:lpstr>Panel Behavior</vt:lpstr>
      <vt:lpstr>Conclusions</vt:lpstr>
      <vt:lpstr>Brian Meekins Office of Survey Methods Research  202-691-7594 meekins.brian@bls.gov</vt:lpstr>
    </vt:vector>
  </TitlesOfParts>
  <Company>Bureau of Labor Statistics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BLS Template (slide hidden from show; can be relocated or deleted)</dc:title>
  <dc:creator>Sodergren_M</dc:creator>
  <cp:lastModifiedBy>meekins_b</cp:lastModifiedBy>
  <cp:revision>291</cp:revision>
  <dcterms:created xsi:type="dcterms:W3CDTF">2009-03-25T18:58:59Z</dcterms:created>
  <dcterms:modified xsi:type="dcterms:W3CDTF">2010-06-14T04:38:51Z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0x010100EAF25DF540B6144DBAE2F0DA44E3976D</vt:lpwstr>
  </property>
</Properties>
</file>